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mp4" ContentType="video/unknown"/>
  <Default Extension="emf" ContentType="image/x-emf"/>
  <Default Extension="avi" ContentType="video/unknown"/>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
  </p:notesMasterIdLst>
  <p:handoutMasterIdLst>
    <p:handoutMasterId r:id="rId15"/>
  </p:handoutMasterIdLst>
  <p:sldIdLst>
    <p:sldId id="307" r:id="rId2"/>
    <p:sldId id="357" r:id="rId3"/>
    <p:sldId id="320" r:id="rId4"/>
    <p:sldId id="378" r:id="rId5"/>
    <p:sldId id="367" r:id="rId6"/>
    <p:sldId id="334" r:id="rId7"/>
    <p:sldId id="365" r:id="rId8"/>
    <p:sldId id="366" r:id="rId9"/>
    <p:sldId id="368" r:id="rId10"/>
    <p:sldId id="399" r:id="rId11"/>
    <p:sldId id="398" r:id="rId12"/>
    <p:sldId id="383" r:id="rId13"/>
  </p:sldIdLst>
  <p:sldSz cx="9144000" cy="6858000" type="screen4x3"/>
  <p:notesSz cx="6858000" cy="9144000"/>
  <p:defaultTextStyle>
    <a:defPPr>
      <a:defRPr lang="nb-NO"/>
    </a:defPPr>
    <a:lvl1pPr algn="l" rtl="0" fontAlgn="base">
      <a:spcBef>
        <a:spcPct val="0"/>
      </a:spcBef>
      <a:spcAft>
        <a:spcPct val="0"/>
      </a:spcAft>
      <a:defRPr kern="1200">
        <a:solidFill>
          <a:schemeClr val="tx1"/>
        </a:solidFill>
        <a:latin typeface="Arial" pitchFamily="34" charset="0"/>
        <a:ea typeface="+mn-ea"/>
        <a:cs typeface="Arial" pitchFamily="34" charset="0"/>
      </a:defRPr>
    </a:lvl1pPr>
    <a:lvl2pPr marL="457200" algn="l" rtl="0" fontAlgn="base">
      <a:spcBef>
        <a:spcPct val="0"/>
      </a:spcBef>
      <a:spcAft>
        <a:spcPct val="0"/>
      </a:spcAft>
      <a:defRPr kern="1200">
        <a:solidFill>
          <a:schemeClr val="tx1"/>
        </a:solidFill>
        <a:latin typeface="Arial" pitchFamily="34" charset="0"/>
        <a:ea typeface="+mn-ea"/>
        <a:cs typeface="Arial" pitchFamily="34" charset="0"/>
      </a:defRPr>
    </a:lvl2pPr>
    <a:lvl3pPr marL="914400" algn="l" rtl="0" fontAlgn="base">
      <a:spcBef>
        <a:spcPct val="0"/>
      </a:spcBef>
      <a:spcAft>
        <a:spcPct val="0"/>
      </a:spcAft>
      <a:defRPr kern="1200">
        <a:solidFill>
          <a:schemeClr val="tx1"/>
        </a:solidFill>
        <a:latin typeface="Arial" pitchFamily="34" charset="0"/>
        <a:ea typeface="+mn-ea"/>
        <a:cs typeface="Arial" pitchFamily="34" charset="0"/>
      </a:defRPr>
    </a:lvl3pPr>
    <a:lvl4pPr marL="1371600" algn="l" rtl="0" fontAlgn="base">
      <a:spcBef>
        <a:spcPct val="0"/>
      </a:spcBef>
      <a:spcAft>
        <a:spcPct val="0"/>
      </a:spcAft>
      <a:defRPr kern="1200">
        <a:solidFill>
          <a:schemeClr val="tx1"/>
        </a:solidFill>
        <a:latin typeface="Arial" pitchFamily="34" charset="0"/>
        <a:ea typeface="+mn-ea"/>
        <a:cs typeface="Arial" pitchFamily="34" charset="0"/>
      </a:defRPr>
    </a:lvl4pPr>
    <a:lvl5pPr marL="1828800" algn="l" rtl="0" fontAlgn="base">
      <a:spcBef>
        <a:spcPct val="0"/>
      </a:spcBef>
      <a:spcAft>
        <a:spcPct val="0"/>
      </a:spcAft>
      <a:defRPr kern="1200">
        <a:solidFill>
          <a:schemeClr val="tx1"/>
        </a:solidFill>
        <a:latin typeface="Arial" pitchFamily="34" charset="0"/>
        <a:ea typeface="+mn-ea"/>
        <a:cs typeface="Arial" pitchFamily="34" charset="0"/>
      </a:defRPr>
    </a:lvl5pPr>
    <a:lvl6pPr marL="2286000" algn="l" defTabSz="914400" rtl="0" eaLnBrk="1" latinLnBrk="0" hangingPunct="1">
      <a:defRPr kern="1200">
        <a:solidFill>
          <a:schemeClr val="tx1"/>
        </a:solidFill>
        <a:latin typeface="Arial" pitchFamily="34" charset="0"/>
        <a:ea typeface="+mn-ea"/>
        <a:cs typeface="Arial" pitchFamily="34" charset="0"/>
      </a:defRPr>
    </a:lvl6pPr>
    <a:lvl7pPr marL="2743200" algn="l" defTabSz="914400" rtl="0" eaLnBrk="1" latinLnBrk="0" hangingPunct="1">
      <a:defRPr kern="1200">
        <a:solidFill>
          <a:schemeClr val="tx1"/>
        </a:solidFill>
        <a:latin typeface="Arial" pitchFamily="34" charset="0"/>
        <a:ea typeface="+mn-ea"/>
        <a:cs typeface="Arial" pitchFamily="34" charset="0"/>
      </a:defRPr>
    </a:lvl7pPr>
    <a:lvl8pPr marL="3200400" algn="l" defTabSz="914400" rtl="0" eaLnBrk="1" latinLnBrk="0" hangingPunct="1">
      <a:defRPr kern="1200">
        <a:solidFill>
          <a:schemeClr val="tx1"/>
        </a:solidFill>
        <a:latin typeface="Arial" pitchFamily="34" charset="0"/>
        <a:ea typeface="+mn-ea"/>
        <a:cs typeface="Arial" pitchFamily="34" charset="0"/>
      </a:defRPr>
    </a:lvl8pPr>
    <a:lvl9pPr marL="3657600" algn="l" defTabSz="914400" rtl="0" eaLnBrk="1" latinLnBrk="0" hangingPunct="1">
      <a:defRPr kern="1200">
        <a:solidFill>
          <a:schemeClr val="tx1"/>
        </a:solidFill>
        <a:latin typeface="Arial" pitchFamily="34" charset="0"/>
        <a:ea typeface="+mn-ea"/>
        <a:cs typeface="Arial" pitchFamily="34" charset="0"/>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A090C"/>
    <a:srgbClr val="6263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8767" autoAdjust="0"/>
  </p:normalViewPr>
  <p:slideViewPr>
    <p:cSldViewPr>
      <p:cViewPr varScale="1">
        <p:scale>
          <a:sx n="110" d="100"/>
          <a:sy n="110" d="100"/>
        </p:scale>
        <p:origin x="-648" y="-112"/>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notesMaster" Target="notesMasters/notesMaster1.xml"/><Relationship Id="rId15" Type="http://schemas.openxmlformats.org/officeDocument/2006/relationships/handoutMaster" Target="handoutMasters/handoutMaster1.xml"/><Relationship Id="rId16" Type="http://schemas.openxmlformats.org/officeDocument/2006/relationships/printerSettings" Target="printerSettings/printerSettings1.bin"/><Relationship Id="rId17" Type="http://schemas.openxmlformats.org/officeDocument/2006/relationships/presProps" Target="presProps.xml"/><Relationship Id="rId18" Type="http://schemas.openxmlformats.org/officeDocument/2006/relationships/viewProps" Target="viewProps.xml"/><Relationship Id="rId19" Type="http://schemas.openxmlformats.org/officeDocument/2006/relationships/theme" Target="theme/theme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59F8A2F-CB07-466E-8EE9-0EE4CE183E73}" type="doc">
      <dgm:prSet loTypeId="urn:microsoft.com/office/officeart/2005/8/layout/process1" loCatId="process" qsTypeId="urn:microsoft.com/office/officeart/2005/8/quickstyle/simple2" qsCatId="simple" csTypeId="urn:microsoft.com/office/officeart/2005/8/colors/accent2_1" csCatId="accent2" phldr="1"/>
      <dgm:spPr/>
    </dgm:pt>
    <dgm:pt modelId="{8E7CE57B-07CC-4280-AB7B-E24113A86891}">
      <dgm:prSet phldrT="[Text]"/>
      <dgm:spPr/>
      <dgm:t>
        <a:bodyPr/>
        <a:lstStyle/>
        <a:p>
          <a:r>
            <a:rPr lang="nb-NO" dirty="0" err="1" smtClean="0"/>
            <a:t>Obstruction</a:t>
          </a:r>
          <a:endParaRPr lang="nb-NO" dirty="0"/>
        </a:p>
      </dgm:t>
    </dgm:pt>
    <dgm:pt modelId="{29B0E439-4445-49BE-8461-FA271D5F10B0}" type="parTrans" cxnId="{4FD3963D-A12E-4C0D-979D-EF445155579B}">
      <dgm:prSet/>
      <dgm:spPr/>
      <dgm:t>
        <a:bodyPr/>
        <a:lstStyle/>
        <a:p>
          <a:endParaRPr lang="nb-NO"/>
        </a:p>
      </dgm:t>
    </dgm:pt>
    <dgm:pt modelId="{372FEAD4-61B9-4534-BF51-4E2A9FDDC2C4}" type="sibTrans" cxnId="{4FD3963D-A12E-4C0D-979D-EF445155579B}">
      <dgm:prSet/>
      <dgm:spPr/>
      <dgm:t>
        <a:bodyPr/>
        <a:lstStyle/>
        <a:p>
          <a:endParaRPr lang="nb-NO"/>
        </a:p>
      </dgm:t>
    </dgm:pt>
    <dgm:pt modelId="{AA2CD201-208B-4C8D-B3C0-B646ADCFC7D9}">
      <dgm:prSet phldrT="[Text]"/>
      <dgm:spPr/>
      <dgm:t>
        <a:bodyPr/>
        <a:lstStyle/>
        <a:p>
          <a:r>
            <a:rPr lang="nb-NO" dirty="0" err="1" smtClean="0"/>
            <a:t>Abnormal</a:t>
          </a:r>
          <a:r>
            <a:rPr lang="nb-NO" dirty="0" smtClean="0"/>
            <a:t> </a:t>
          </a:r>
          <a:r>
            <a:rPr lang="nb-NO" dirty="0" err="1" smtClean="0"/>
            <a:t>pressure</a:t>
          </a:r>
          <a:r>
            <a:rPr lang="nb-NO" dirty="0" smtClean="0"/>
            <a:t> and </a:t>
          </a:r>
          <a:r>
            <a:rPr lang="nb-NO" dirty="0" err="1" smtClean="0"/>
            <a:t>flow</a:t>
          </a:r>
          <a:endParaRPr lang="nb-NO" dirty="0"/>
        </a:p>
      </dgm:t>
    </dgm:pt>
    <dgm:pt modelId="{B1AD3AE5-5346-4386-B3DA-3BBEE1AC1C10}" type="parTrans" cxnId="{CBDE3B09-2D8A-44B3-AB33-576D299E6016}">
      <dgm:prSet/>
      <dgm:spPr/>
      <dgm:t>
        <a:bodyPr/>
        <a:lstStyle/>
        <a:p>
          <a:endParaRPr lang="nb-NO"/>
        </a:p>
      </dgm:t>
    </dgm:pt>
    <dgm:pt modelId="{7AFBF893-A59A-4A57-9100-B3504B7B1253}" type="sibTrans" cxnId="{CBDE3B09-2D8A-44B3-AB33-576D299E6016}">
      <dgm:prSet/>
      <dgm:spPr/>
      <dgm:t>
        <a:bodyPr/>
        <a:lstStyle/>
        <a:p>
          <a:endParaRPr lang="nb-NO"/>
        </a:p>
      </dgm:t>
    </dgm:pt>
    <dgm:pt modelId="{A0705302-43EC-4766-BABE-92E6BE20BADE}">
      <dgm:prSet phldrT="[Text]"/>
      <dgm:spPr/>
      <dgm:t>
        <a:bodyPr/>
        <a:lstStyle/>
        <a:p>
          <a:r>
            <a:rPr lang="nb-NO" dirty="0" err="1" smtClean="0"/>
            <a:t>Cyst</a:t>
          </a:r>
          <a:r>
            <a:rPr lang="nb-NO" dirty="0" smtClean="0"/>
            <a:t> </a:t>
          </a:r>
          <a:r>
            <a:rPr lang="nb-NO" dirty="0" err="1" smtClean="0"/>
            <a:t>formation</a:t>
          </a:r>
          <a:endParaRPr lang="nb-NO" dirty="0"/>
        </a:p>
      </dgm:t>
    </dgm:pt>
    <dgm:pt modelId="{312573B3-5128-48E3-8FF5-3F7161DAD77C}" type="parTrans" cxnId="{8E9CB995-3A1C-44E9-8EE0-B98179F0FA04}">
      <dgm:prSet/>
      <dgm:spPr/>
      <dgm:t>
        <a:bodyPr/>
        <a:lstStyle/>
        <a:p>
          <a:endParaRPr lang="nb-NO"/>
        </a:p>
      </dgm:t>
    </dgm:pt>
    <dgm:pt modelId="{03F35974-52F8-4F02-A8FA-01B924EE9160}" type="sibTrans" cxnId="{8E9CB995-3A1C-44E9-8EE0-B98179F0FA04}">
      <dgm:prSet/>
      <dgm:spPr/>
      <dgm:t>
        <a:bodyPr/>
        <a:lstStyle/>
        <a:p>
          <a:endParaRPr lang="nb-NO"/>
        </a:p>
      </dgm:t>
    </dgm:pt>
    <dgm:pt modelId="{A21D69F8-84B4-4367-BACC-3E570317FB5C}" type="pres">
      <dgm:prSet presAssocID="{659F8A2F-CB07-466E-8EE9-0EE4CE183E73}" presName="Name0" presStyleCnt="0">
        <dgm:presLayoutVars>
          <dgm:dir/>
          <dgm:resizeHandles val="exact"/>
        </dgm:presLayoutVars>
      </dgm:prSet>
      <dgm:spPr/>
    </dgm:pt>
    <dgm:pt modelId="{F4C0FDFD-5043-4CB8-8995-1C202D0403B6}" type="pres">
      <dgm:prSet presAssocID="{8E7CE57B-07CC-4280-AB7B-E24113A86891}" presName="node" presStyleLbl="node1" presStyleIdx="0" presStyleCnt="3">
        <dgm:presLayoutVars>
          <dgm:bulletEnabled val="1"/>
        </dgm:presLayoutVars>
      </dgm:prSet>
      <dgm:spPr/>
      <dgm:t>
        <a:bodyPr/>
        <a:lstStyle/>
        <a:p>
          <a:endParaRPr lang="nb-NO"/>
        </a:p>
      </dgm:t>
    </dgm:pt>
    <dgm:pt modelId="{AD158D53-05D4-497E-8130-6C29BA35216B}" type="pres">
      <dgm:prSet presAssocID="{372FEAD4-61B9-4534-BF51-4E2A9FDDC2C4}" presName="sibTrans" presStyleLbl="sibTrans2D1" presStyleIdx="0" presStyleCnt="2"/>
      <dgm:spPr/>
      <dgm:t>
        <a:bodyPr/>
        <a:lstStyle/>
        <a:p>
          <a:endParaRPr lang="nb-NO"/>
        </a:p>
      </dgm:t>
    </dgm:pt>
    <dgm:pt modelId="{56B005F6-BFFC-4E2D-83EC-1AE08FBC97BE}" type="pres">
      <dgm:prSet presAssocID="{372FEAD4-61B9-4534-BF51-4E2A9FDDC2C4}" presName="connectorText" presStyleLbl="sibTrans2D1" presStyleIdx="0" presStyleCnt="2"/>
      <dgm:spPr/>
      <dgm:t>
        <a:bodyPr/>
        <a:lstStyle/>
        <a:p>
          <a:endParaRPr lang="nb-NO"/>
        </a:p>
      </dgm:t>
    </dgm:pt>
    <dgm:pt modelId="{0FC26330-310D-4645-B0B5-9AF47B6BBB19}" type="pres">
      <dgm:prSet presAssocID="{AA2CD201-208B-4C8D-B3C0-B646ADCFC7D9}" presName="node" presStyleLbl="node1" presStyleIdx="1" presStyleCnt="3">
        <dgm:presLayoutVars>
          <dgm:bulletEnabled val="1"/>
        </dgm:presLayoutVars>
      </dgm:prSet>
      <dgm:spPr/>
      <dgm:t>
        <a:bodyPr/>
        <a:lstStyle/>
        <a:p>
          <a:endParaRPr lang="nb-NO"/>
        </a:p>
      </dgm:t>
    </dgm:pt>
    <dgm:pt modelId="{1A2A2944-7408-47FC-9C7C-3C2C0D5E2B7E}" type="pres">
      <dgm:prSet presAssocID="{7AFBF893-A59A-4A57-9100-B3504B7B1253}" presName="sibTrans" presStyleLbl="sibTrans2D1" presStyleIdx="1" presStyleCnt="2"/>
      <dgm:spPr/>
      <dgm:t>
        <a:bodyPr/>
        <a:lstStyle/>
        <a:p>
          <a:endParaRPr lang="nb-NO"/>
        </a:p>
      </dgm:t>
    </dgm:pt>
    <dgm:pt modelId="{B3030646-C2C9-48D7-AA2F-326E2BC6F3BA}" type="pres">
      <dgm:prSet presAssocID="{7AFBF893-A59A-4A57-9100-B3504B7B1253}" presName="connectorText" presStyleLbl="sibTrans2D1" presStyleIdx="1" presStyleCnt="2"/>
      <dgm:spPr/>
      <dgm:t>
        <a:bodyPr/>
        <a:lstStyle/>
        <a:p>
          <a:endParaRPr lang="nb-NO"/>
        </a:p>
      </dgm:t>
    </dgm:pt>
    <dgm:pt modelId="{FB0652FE-BFBA-4551-B1B3-58E3E837A001}" type="pres">
      <dgm:prSet presAssocID="{A0705302-43EC-4766-BABE-92E6BE20BADE}" presName="node" presStyleLbl="node1" presStyleIdx="2" presStyleCnt="3">
        <dgm:presLayoutVars>
          <dgm:bulletEnabled val="1"/>
        </dgm:presLayoutVars>
      </dgm:prSet>
      <dgm:spPr/>
      <dgm:t>
        <a:bodyPr/>
        <a:lstStyle/>
        <a:p>
          <a:endParaRPr lang="nb-NO"/>
        </a:p>
      </dgm:t>
    </dgm:pt>
  </dgm:ptLst>
  <dgm:cxnLst>
    <dgm:cxn modelId="{326D8565-CB47-2347-958A-3C86397D5B38}" type="presOf" srcId="{A0705302-43EC-4766-BABE-92E6BE20BADE}" destId="{FB0652FE-BFBA-4551-B1B3-58E3E837A001}" srcOrd="0" destOrd="0" presId="urn:microsoft.com/office/officeart/2005/8/layout/process1"/>
    <dgm:cxn modelId="{DE1081F4-D141-8F4D-948D-F1F6ACC0BE29}" type="presOf" srcId="{7AFBF893-A59A-4A57-9100-B3504B7B1253}" destId="{B3030646-C2C9-48D7-AA2F-326E2BC6F3BA}" srcOrd="1" destOrd="0" presId="urn:microsoft.com/office/officeart/2005/8/layout/process1"/>
    <dgm:cxn modelId="{A81BB93D-6284-DA40-9D26-FD95040BC938}" type="presOf" srcId="{AA2CD201-208B-4C8D-B3C0-B646ADCFC7D9}" destId="{0FC26330-310D-4645-B0B5-9AF47B6BBB19}" srcOrd="0" destOrd="0" presId="urn:microsoft.com/office/officeart/2005/8/layout/process1"/>
    <dgm:cxn modelId="{8CC38C8E-10C8-BC43-A9B0-3500E12E4895}" type="presOf" srcId="{8E7CE57B-07CC-4280-AB7B-E24113A86891}" destId="{F4C0FDFD-5043-4CB8-8995-1C202D0403B6}" srcOrd="0" destOrd="0" presId="urn:microsoft.com/office/officeart/2005/8/layout/process1"/>
    <dgm:cxn modelId="{B38BDF4C-9C8A-1744-B55E-F02E42DE3680}" type="presOf" srcId="{372FEAD4-61B9-4534-BF51-4E2A9FDDC2C4}" destId="{AD158D53-05D4-497E-8130-6C29BA35216B}" srcOrd="0" destOrd="0" presId="urn:microsoft.com/office/officeart/2005/8/layout/process1"/>
    <dgm:cxn modelId="{CBDE3B09-2D8A-44B3-AB33-576D299E6016}" srcId="{659F8A2F-CB07-466E-8EE9-0EE4CE183E73}" destId="{AA2CD201-208B-4C8D-B3C0-B646ADCFC7D9}" srcOrd="1" destOrd="0" parTransId="{B1AD3AE5-5346-4386-B3DA-3BBEE1AC1C10}" sibTransId="{7AFBF893-A59A-4A57-9100-B3504B7B1253}"/>
    <dgm:cxn modelId="{34064498-6ED4-EA43-BD89-E7A86ADAD5CD}" type="presOf" srcId="{659F8A2F-CB07-466E-8EE9-0EE4CE183E73}" destId="{A21D69F8-84B4-4367-BACC-3E570317FB5C}" srcOrd="0" destOrd="0" presId="urn:microsoft.com/office/officeart/2005/8/layout/process1"/>
    <dgm:cxn modelId="{4FD3963D-A12E-4C0D-979D-EF445155579B}" srcId="{659F8A2F-CB07-466E-8EE9-0EE4CE183E73}" destId="{8E7CE57B-07CC-4280-AB7B-E24113A86891}" srcOrd="0" destOrd="0" parTransId="{29B0E439-4445-49BE-8461-FA271D5F10B0}" sibTransId="{372FEAD4-61B9-4534-BF51-4E2A9FDDC2C4}"/>
    <dgm:cxn modelId="{F3B68471-982B-9C45-8580-246CF3539CF3}" type="presOf" srcId="{372FEAD4-61B9-4534-BF51-4E2A9FDDC2C4}" destId="{56B005F6-BFFC-4E2D-83EC-1AE08FBC97BE}" srcOrd="1" destOrd="0" presId="urn:microsoft.com/office/officeart/2005/8/layout/process1"/>
    <dgm:cxn modelId="{8E9CB995-3A1C-44E9-8EE0-B98179F0FA04}" srcId="{659F8A2F-CB07-466E-8EE9-0EE4CE183E73}" destId="{A0705302-43EC-4766-BABE-92E6BE20BADE}" srcOrd="2" destOrd="0" parTransId="{312573B3-5128-48E3-8FF5-3F7161DAD77C}" sibTransId="{03F35974-52F8-4F02-A8FA-01B924EE9160}"/>
    <dgm:cxn modelId="{FAA3D7E6-F81D-AD44-80EF-4EE658B2C663}" type="presOf" srcId="{7AFBF893-A59A-4A57-9100-B3504B7B1253}" destId="{1A2A2944-7408-47FC-9C7C-3C2C0D5E2B7E}" srcOrd="0" destOrd="0" presId="urn:microsoft.com/office/officeart/2005/8/layout/process1"/>
    <dgm:cxn modelId="{C7E77E7A-3655-7C48-A15A-4518FD264C49}" type="presParOf" srcId="{A21D69F8-84B4-4367-BACC-3E570317FB5C}" destId="{F4C0FDFD-5043-4CB8-8995-1C202D0403B6}" srcOrd="0" destOrd="0" presId="urn:microsoft.com/office/officeart/2005/8/layout/process1"/>
    <dgm:cxn modelId="{AF9DCFEF-167C-4D42-84D7-0BF6FB49C3D8}" type="presParOf" srcId="{A21D69F8-84B4-4367-BACC-3E570317FB5C}" destId="{AD158D53-05D4-497E-8130-6C29BA35216B}" srcOrd="1" destOrd="0" presId="urn:microsoft.com/office/officeart/2005/8/layout/process1"/>
    <dgm:cxn modelId="{FE1B9F7F-4EDF-1241-9F2A-C97C87AAE262}" type="presParOf" srcId="{AD158D53-05D4-497E-8130-6C29BA35216B}" destId="{56B005F6-BFFC-4E2D-83EC-1AE08FBC97BE}" srcOrd="0" destOrd="0" presId="urn:microsoft.com/office/officeart/2005/8/layout/process1"/>
    <dgm:cxn modelId="{25CC7AAC-8CC4-AA40-ABBD-7127C38A04B3}" type="presParOf" srcId="{A21D69F8-84B4-4367-BACC-3E570317FB5C}" destId="{0FC26330-310D-4645-B0B5-9AF47B6BBB19}" srcOrd="2" destOrd="0" presId="urn:microsoft.com/office/officeart/2005/8/layout/process1"/>
    <dgm:cxn modelId="{9DBA34C1-2ED2-544F-BF34-08B1F22EDE83}" type="presParOf" srcId="{A21D69F8-84B4-4367-BACC-3E570317FB5C}" destId="{1A2A2944-7408-47FC-9C7C-3C2C0D5E2B7E}" srcOrd="3" destOrd="0" presId="urn:microsoft.com/office/officeart/2005/8/layout/process1"/>
    <dgm:cxn modelId="{56291E27-B3FD-4646-B630-BBAC0BBF00C2}" type="presParOf" srcId="{1A2A2944-7408-47FC-9C7C-3C2C0D5E2B7E}" destId="{B3030646-C2C9-48D7-AA2F-326E2BC6F3BA}" srcOrd="0" destOrd="0" presId="urn:microsoft.com/office/officeart/2005/8/layout/process1"/>
    <dgm:cxn modelId="{537F929F-2DB5-E247-A2A1-E55391E22815}" type="presParOf" srcId="{A21D69F8-84B4-4367-BACC-3E570317FB5C}" destId="{FB0652FE-BFBA-4551-B1B3-58E3E837A001}" srcOrd="4" destOrd="0" presId="urn:microsoft.com/office/officeart/2005/8/layout/process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C0FDFD-5043-4CB8-8995-1C202D0403B6}">
      <dsp:nvSpPr>
        <dsp:cNvPr id="0" name=""/>
        <dsp:cNvSpPr/>
      </dsp:nvSpPr>
      <dsp:spPr>
        <a:xfrm>
          <a:off x="7024" y="0"/>
          <a:ext cx="2099694" cy="841276"/>
        </a:xfrm>
        <a:prstGeom prst="roundRect">
          <a:avLst>
            <a:gd name="adj" fmla="val 10000"/>
          </a:avLst>
        </a:prstGeom>
        <a:solidFill>
          <a:schemeClr val="lt1">
            <a:hueOff val="0"/>
            <a:satOff val="0"/>
            <a:lumOff val="0"/>
            <a:alphaOff val="0"/>
          </a:schemeClr>
        </a:solidFill>
        <a:ln w="38100" cap="flat" cmpd="sng" algn="ctr">
          <a:solidFill>
            <a:schemeClr val="accent2">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nb-NO" sz="2000" kern="1200" dirty="0" err="1" smtClean="0"/>
            <a:t>Obstruction</a:t>
          </a:r>
          <a:endParaRPr lang="nb-NO" sz="2000" kern="1200" dirty="0"/>
        </a:p>
      </dsp:txBody>
      <dsp:txXfrm>
        <a:off x="31664" y="24640"/>
        <a:ext cx="2050414" cy="791996"/>
      </dsp:txXfrm>
    </dsp:sp>
    <dsp:sp modelId="{AD158D53-05D4-497E-8130-6C29BA35216B}">
      <dsp:nvSpPr>
        <dsp:cNvPr id="0" name=""/>
        <dsp:cNvSpPr/>
      </dsp:nvSpPr>
      <dsp:spPr>
        <a:xfrm>
          <a:off x="2316688" y="160275"/>
          <a:ext cx="445135" cy="520724"/>
        </a:xfrm>
        <a:prstGeom prst="rightArrow">
          <a:avLst>
            <a:gd name="adj1" fmla="val 60000"/>
            <a:gd name="adj2" fmla="val 50000"/>
          </a:avLst>
        </a:prstGeom>
        <a:solidFill>
          <a:schemeClr val="accent2">
            <a:tint val="6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nb-NO" sz="1600" kern="1200"/>
        </a:p>
      </dsp:txBody>
      <dsp:txXfrm>
        <a:off x="2316688" y="264420"/>
        <a:ext cx="311595" cy="312434"/>
      </dsp:txXfrm>
    </dsp:sp>
    <dsp:sp modelId="{0FC26330-310D-4645-B0B5-9AF47B6BBB19}">
      <dsp:nvSpPr>
        <dsp:cNvPr id="0" name=""/>
        <dsp:cNvSpPr/>
      </dsp:nvSpPr>
      <dsp:spPr>
        <a:xfrm>
          <a:off x="2946596" y="0"/>
          <a:ext cx="2099694" cy="841276"/>
        </a:xfrm>
        <a:prstGeom prst="roundRect">
          <a:avLst>
            <a:gd name="adj" fmla="val 10000"/>
          </a:avLst>
        </a:prstGeom>
        <a:solidFill>
          <a:schemeClr val="lt1">
            <a:hueOff val="0"/>
            <a:satOff val="0"/>
            <a:lumOff val="0"/>
            <a:alphaOff val="0"/>
          </a:schemeClr>
        </a:solidFill>
        <a:ln w="38100" cap="flat" cmpd="sng" algn="ctr">
          <a:solidFill>
            <a:schemeClr val="accent2">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nb-NO" sz="2000" kern="1200" dirty="0" err="1" smtClean="0"/>
            <a:t>Abnormal</a:t>
          </a:r>
          <a:r>
            <a:rPr lang="nb-NO" sz="2000" kern="1200" dirty="0" smtClean="0"/>
            <a:t> </a:t>
          </a:r>
          <a:r>
            <a:rPr lang="nb-NO" sz="2000" kern="1200" dirty="0" err="1" smtClean="0"/>
            <a:t>pressure</a:t>
          </a:r>
          <a:r>
            <a:rPr lang="nb-NO" sz="2000" kern="1200" dirty="0" smtClean="0"/>
            <a:t> and </a:t>
          </a:r>
          <a:r>
            <a:rPr lang="nb-NO" sz="2000" kern="1200" dirty="0" err="1" smtClean="0"/>
            <a:t>flow</a:t>
          </a:r>
          <a:endParaRPr lang="nb-NO" sz="2000" kern="1200" dirty="0"/>
        </a:p>
      </dsp:txBody>
      <dsp:txXfrm>
        <a:off x="2971236" y="24640"/>
        <a:ext cx="2050414" cy="791996"/>
      </dsp:txXfrm>
    </dsp:sp>
    <dsp:sp modelId="{1A2A2944-7408-47FC-9C7C-3C2C0D5E2B7E}">
      <dsp:nvSpPr>
        <dsp:cNvPr id="0" name=""/>
        <dsp:cNvSpPr/>
      </dsp:nvSpPr>
      <dsp:spPr>
        <a:xfrm>
          <a:off x="5256260" y="160275"/>
          <a:ext cx="445135" cy="520724"/>
        </a:xfrm>
        <a:prstGeom prst="rightArrow">
          <a:avLst>
            <a:gd name="adj1" fmla="val 60000"/>
            <a:gd name="adj2" fmla="val 50000"/>
          </a:avLst>
        </a:prstGeom>
        <a:solidFill>
          <a:schemeClr val="accent2">
            <a:tint val="6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nb-NO" sz="1600" kern="1200"/>
        </a:p>
      </dsp:txBody>
      <dsp:txXfrm>
        <a:off x="5256260" y="264420"/>
        <a:ext cx="311595" cy="312434"/>
      </dsp:txXfrm>
    </dsp:sp>
    <dsp:sp modelId="{FB0652FE-BFBA-4551-B1B3-58E3E837A001}">
      <dsp:nvSpPr>
        <dsp:cNvPr id="0" name=""/>
        <dsp:cNvSpPr/>
      </dsp:nvSpPr>
      <dsp:spPr>
        <a:xfrm>
          <a:off x="5886168" y="0"/>
          <a:ext cx="2099694" cy="841276"/>
        </a:xfrm>
        <a:prstGeom prst="roundRect">
          <a:avLst>
            <a:gd name="adj" fmla="val 10000"/>
          </a:avLst>
        </a:prstGeom>
        <a:solidFill>
          <a:schemeClr val="lt1">
            <a:hueOff val="0"/>
            <a:satOff val="0"/>
            <a:lumOff val="0"/>
            <a:alphaOff val="0"/>
          </a:schemeClr>
        </a:solidFill>
        <a:ln w="38100" cap="flat" cmpd="sng" algn="ctr">
          <a:solidFill>
            <a:schemeClr val="accent2">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nb-NO" sz="2000" kern="1200" dirty="0" err="1" smtClean="0"/>
            <a:t>Cyst</a:t>
          </a:r>
          <a:r>
            <a:rPr lang="nb-NO" sz="2000" kern="1200" dirty="0" smtClean="0"/>
            <a:t> </a:t>
          </a:r>
          <a:r>
            <a:rPr lang="nb-NO" sz="2000" kern="1200" dirty="0" err="1" smtClean="0"/>
            <a:t>formation</a:t>
          </a:r>
          <a:endParaRPr lang="nb-NO" sz="2000" kern="1200" dirty="0"/>
        </a:p>
      </dsp:txBody>
      <dsp:txXfrm>
        <a:off x="5910808" y="24640"/>
        <a:ext cx="2050414" cy="791996"/>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a:defRPr/>
            </a:pPr>
            <a:endParaRPr lang="nb-NO"/>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pPr>
              <a:defRPr/>
            </a:pPr>
            <a:fld id="{128A6023-D828-48BE-9F2E-BD52F2FCCF55}" type="datetimeFigureOut">
              <a:rPr lang="nb-NO"/>
              <a:pPr>
                <a:defRPr/>
              </a:pPr>
              <a:t>12/01/21</a:t>
            </a:fld>
            <a:endParaRPr lang="nb-NO"/>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pPr>
              <a:defRPr/>
            </a:pPr>
            <a:endParaRPr lang="nb-NO"/>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pPr>
              <a:defRPr/>
            </a:pPr>
            <a:fld id="{1FAF8FB1-D420-4406-A6D3-463358FC7919}" type="slidenum">
              <a:rPr lang="nb-NO"/>
              <a:pPr>
                <a:defRPr/>
              </a:pPr>
              <a:t>‹#›</a:t>
            </a:fld>
            <a:endParaRPr lang="nb-NO"/>
          </a:p>
        </p:txBody>
      </p:sp>
    </p:spTree>
    <p:extLst>
      <p:ext uri="{BB962C8B-B14F-4D97-AF65-F5344CB8AC3E}">
        <p14:creationId xmlns:p14="http://schemas.microsoft.com/office/powerpoint/2010/main" val="3596727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E9FADFF-79A7-4112-96C0-8E45E3B1FA82}" type="datetimeFigureOut">
              <a:rPr lang="en-US" smtClean="0"/>
              <a:t>12/01/21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0100245-99BD-451B-8205-A8048FFB1A2D}" type="slidenum">
              <a:rPr lang="en-US" smtClean="0"/>
              <a:t>‹#›</a:t>
            </a:fld>
            <a:endParaRPr lang="en-US"/>
          </a:p>
        </p:txBody>
      </p:sp>
    </p:spTree>
    <p:extLst>
      <p:ext uri="{BB962C8B-B14F-4D97-AF65-F5344CB8AC3E}">
        <p14:creationId xmlns:p14="http://schemas.microsoft.com/office/powerpoint/2010/main" val="11815743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nb-NO" dirty="0" smtClean="0"/>
              <a:t>Ok, but</a:t>
            </a:r>
            <a:r>
              <a:rPr lang="nb-NO" baseline="0" dirty="0" smtClean="0"/>
              <a:t> why are we interested in CSF flow in the spinal canal?</a:t>
            </a:r>
            <a:endParaRPr lang="nb-NO" dirty="0" smtClean="0"/>
          </a:p>
          <a:p>
            <a:r>
              <a:rPr lang="nb-NO" dirty="0" smtClean="0"/>
              <a:t>To</a:t>
            </a:r>
            <a:r>
              <a:rPr lang="nb-NO" baseline="0" dirty="0" smtClean="0"/>
              <a:t> the left</a:t>
            </a:r>
            <a:r>
              <a:rPr lang="nb-NO" dirty="0" smtClean="0"/>
              <a:t> you see</a:t>
            </a:r>
            <a:r>
              <a:rPr lang="nb-NO" baseline="0" dirty="0" smtClean="0"/>
              <a:t> the little brain and spinal cord in a healthy person. To the right you see a Chiari patient, where the cerebellum or little brain is displaced into the spinal canal and thus obstructing the blue CSF </a:t>
            </a:r>
            <a:r>
              <a:rPr lang="nb-NO" baseline="0" dirty="0" err="1" smtClean="0"/>
              <a:t>space</a:t>
            </a:r>
            <a:r>
              <a:rPr lang="nb-NO" baseline="0" dirty="0" smtClean="0"/>
              <a:t>. This </a:t>
            </a:r>
            <a:r>
              <a:rPr lang="nb-NO" baseline="0" dirty="0" err="1" smtClean="0"/>
              <a:t>abnormal</a:t>
            </a:r>
            <a:r>
              <a:rPr lang="nb-NO" baseline="0" dirty="0" smtClean="0"/>
              <a:t> </a:t>
            </a:r>
            <a:r>
              <a:rPr lang="nb-NO" baseline="0" dirty="0" err="1" smtClean="0"/>
              <a:t>anatomy</a:t>
            </a:r>
            <a:r>
              <a:rPr lang="nb-NO" baseline="0" dirty="0" smtClean="0"/>
              <a:t> </a:t>
            </a:r>
            <a:r>
              <a:rPr lang="nb-NO" baseline="0" dirty="0" err="1" smtClean="0"/>
              <a:t>disturbs</a:t>
            </a:r>
            <a:r>
              <a:rPr lang="nb-NO" baseline="0" dirty="0" smtClean="0"/>
              <a:t> </a:t>
            </a:r>
            <a:r>
              <a:rPr lang="nb-NO" baseline="0" dirty="0" err="1" smtClean="0"/>
              <a:t>the</a:t>
            </a:r>
            <a:r>
              <a:rPr lang="nb-NO" baseline="0" dirty="0" smtClean="0"/>
              <a:t> </a:t>
            </a:r>
            <a:r>
              <a:rPr lang="nb-NO" baseline="0" dirty="0" err="1" smtClean="0"/>
              <a:t>pulsatile</a:t>
            </a:r>
            <a:r>
              <a:rPr lang="nb-NO" baseline="0" dirty="0" smtClean="0"/>
              <a:t> </a:t>
            </a:r>
            <a:r>
              <a:rPr lang="nb-NO" baseline="0" dirty="0" err="1" smtClean="0"/>
              <a:t>flow</a:t>
            </a:r>
            <a:r>
              <a:rPr lang="nb-NO" baseline="0" dirty="0" smtClean="0"/>
              <a:t> and </a:t>
            </a:r>
            <a:r>
              <a:rPr lang="nb-NO" baseline="0" dirty="0" err="1" smtClean="0"/>
              <a:t>pressure</a:t>
            </a:r>
            <a:r>
              <a:rPr lang="nb-NO" baseline="0" dirty="0" smtClean="0"/>
              <a:t> </a:t>
            </a:r>
            <a:r>
              <a:rPr lang="nb-NO" baseline="0" dirty="0" err="1" smtClean="0"/>
              <a:t>environment</a:t>
            </a:r>
            <a:r>
              <a:rPr lang="nb-NO" baseline="0" dirty="0" smtClean="0"/>
              <a:t> and causes a wide range of symptoms such as severe head aches, sleep appnea and paralyses. </a:t>
            </a:r>
            <a:r>
              <a:rPr lang="nb-NO" baseline="0" dirty="0" err="1" smtClean="0"/>
              <a:t>Additionally</a:t>
            </a:r>
            <a:r>
              <a:rPr lang="nb-NO" baseline="0" dirty="0" smtClean="0"/>
              <a:t>, many Chiari patients develop fluid filled cysts within the spinal cord tissue (point). </a:t>
            </a:r>
          </a:p>
          <a:p>
            <a:r>
              <a:rPr lang="nb-NO" baseline="0" dirty="0" smtClean="0"/>
              <a:t>The exact relation between Chiari I and spinal cord cyst is not known, but prevailing theories state that abnormal anatomy causes increased pressure gradients in the CSF space and that fluid flows from the CSF space into the tissue where it accumulates and eventually forms a cyst. It takes long for the cyst to form, so we look at small effects that adds up over time!</a:t>
            </a:r>
          </a:p>
          <a:p>
            <a:endParaRPr lang="nb-NO" baseline="0" dirty="0" smtClean="0"/>
          </a:p>
          <a:p>
            <a:r>
              <a:rPr lang="nb-NO" baseline="0" dirty="0" smtClean="0"/>
              <a:t>To treat these patients a decompression surgery is performed where parts of the bone is removed. This gives more space around the cerebellum and pain relief –moreover, the cysts often resolves. </a:t>
            </a:r>
          </a:p>
          <a:p>
            <a:r>
              <a:rPr lang="nb-NO" baseline="0" dirty="0" smtClean="0"/>
              <a:t> </a:t>
            </a:r>
            <a:endParaRPr lang="nb-NO" dirty="0"/>
          </a:p>
        </p:txBody>
      </p:sp>
      <p:sp>
        <p:nvSpPr>
          <p:cNvPr id="4" name="Slide Number Placeholder 3"/>
          <p:cNvSpPr>
            <a:spLocks noGrp="1"/>
          </p:cNvSpPr>
          <p:nvPr>
            <p:ph type="sldNum" sz="quarter" idx="10"/>
          </p:nvPr>
        </p:nvSpPr>
        <p:spPr/>
        <p:txBody>
          <a:bodyPr/>
          <a:lstStyle/>
          <a:p>
            <a:pPr>
              <a:defRPr/>
            </a:pPr>
            <a:fld id="{23ADF29E-BE32-45B2-BA73-BCA11ED459A2}" type="slidenum">
              <a:rPr lang="en-US" smtClean="0"/>
              <a:pPr>
                <a:defRPr/>
              </a:pPr>
              <a:t>1</a:t>
            </a:fld>
            <a:endParaRPr lang="en-US"/>
          </a:p>
        </p:txBody>
      </p:sp>
    </p:spTree>
    <p:extLst>
      <p:ext uri="{BB962C8B-B14F-4D97-AF65-F5344CB8AC3E}">
        <p14:creationId xmlns:p14="http://schemas.microsoft.com/office/powerpoint/2010/main" val="40605307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dirty="0"/>
          </a:p>
        </p:txBody>
      </p:sp>
      <p:sp>
        <p:nvSpPr>
          <p:cNvPr id="4" name="Slide Number Placeholder 3"/>
          <p:cNvSpPr>
            <a:spLocks noGrp="1"/>
          </p:cNvSpPr>
          <p:nvPr>
            <p:ph type="sldNum" sz="quarter" idx="10"/>
          </p:nvPr>
        </p:nvSpPr>
        <p:spPr/>
        <p:txBody>
          <a:bodyPr/>
          <a:lstStyle/>
          <a:p>
            <a:fld id="{E0100245-99BD-451B-8205-A8048FFB1A2D}" type="slidenum">
              <a:rPr lang="en-US" smtClean="0"/>
              <a:t>3</a:t>
            </a:fld>
            <a:endParaRPr lang="en-US"/>
          </a:p>
        </p:txBody>
      </p:sp>
    </p:spTree>
    <p:extLst>
      <p:ext uri="{BB962C8B-B14F-4D97-AF65-F5344CB8AC3E}">
        <p14:creationId xmlns:p14="http://schemas.microsoft.com/office/powerpoint/2010/main" val="39393077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9A1B08B-3DED-4262-B0A7-2BE634A1813D}" type="slidenum">
              <a:rPr lang="en-US" smtClean="0"/>
              <a:t>5</a:t>
            </a:fld>
            <a:endParaRPr lang="en-US"/>
          </a:p>
        </p:txBody>
      </p:sp>
    </p:spTree>
    <p:extLst>
      <p:ext uri="{BB962C8B-B14F-4D97-AF65-F5344CB8AC3E}">
        <p14:creationId xmlns:p14="http://schemas.microsoft.com/office/powerpoint/2010/main" val="33132904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a:t>
            </a:r>
            <a:r>
              <a:rPr lang="en-US" baseline="0" dirty="0" smtClean="0"/>
              <a:t> you see the velocity at different cross-section in the control patient. In general the flow is quite uniform –apart from in the aqueduct.</a:t>
            </a:r>
          </a:p>
          <a:p>
            <a:r>
              <a:rPr lang="en-US" dirty="0" smtClean="0"/>
              <a:t>We</a:t>
            </a:r>
            <a:r>
              <a:rPr lang="en-US" baseline="0" dirty="0" smtClean="0"/>
              <a:t> also see that the duration of downwards directed flow, that is systole, is shorter with higher magnitude than upwards directed flow, that is diastole.</a:t>
            </a:r>
            <a:endParaRPr lang="en-US" dirty="0"/>
          </a:p>
        </p:txBody>
      </p:sp>
      <p:sp>
        <p:nvSpPr>
          <p:cNvPr id="4" name="Slide Number Placeholder 3"/>
          <p:cNvSpPr>
            <a:spLocks noGrp="1"/>
          </p:cNvSpPr>
          <p:nvPr>
            <p:ph type="sldNum" sz="quarter" idx="10"/>
          </p:nvPr>
        </p:nvSpPr>
        <p:spPr/>
        <p:txBody>
          <a:bodyPr/>
          <a:lstStyle/>
          <a:p>
            <a:fld id="{9B3989AD-DFC4-440C-A320-76EC4A383577}" type="slidenum">
              <a:rPr lang="en-US" smtClean="0"/>
              <a:t>7</a:t>
            </a:fld>
            <a:endParaRPr lang="en-US"/>
          </a:p>
        </p:txBody>
      </p:sp>
    </p:spTree>
    <p:extLst>
      <p:ext uri="{BB962C8B-B14F-4D97-AF65-F5344CB8AC3E}">
        <p14:creationId xmlns:p14="http://schemas.microsoft.com/office/powerpoint/2010/main" val="24840699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you see the</a:t>
            </a:r>
            <a:r>
              <a:rPr lang="en-US" baseline="0" dirty="0" smtClean="0"/>
              <a:t> velocity pattern in the patient with the most severe obstruction. The flow pattern is now more complex with large flow jets extending well below and above the narrow channels connecting the cranial and cervical CSF space.</a:t>
            </a:r>
            <a:endParaRPr lang="en-US" dirty="0"/>
          </a:p>
        </p:txBody>
      </p:sp>
      <p:sp>
        <p:nvSpPr>
          <p:cNvPr id="4" name="Slide Number Placeholder 3"/>
          <p:cNvSpPr>
            <a:spLocks noGrp="1"/>
          </p:cNvSpPr>
          <p:nvPr>
            <p:ph type="sldNum" sz="quarter" idx="10"/>
          </p:nvPr>
        </p:nvSpPr>
        <p:spPr/>
        <p:txBody>
          <a:bodyPr/>
          <a:lstStyle/>
          <a:p>
            <a:fld id="{9B3989AD-DFC4-440C-A320-76EC4A383577}" type="slidenum">
              <a:rPr lang="en-US" smtClean="0"/>
              <a:t>8</a:t>
            </a:fld>
            <a:endParaRPr lang="en-US"/>
          </a:p>
        </p:txBody>
      </p:sp>
    </p:spTree>
    <p:extLst>
      <p:ext uri="{BB962C8B-B14F-4D97-AF65-F5344CB8AC3E}">
        <p14:creationId xmlns:p14="http://schemas.microsoft.com/office/powerpoint/2010/main" val="64448595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2.pn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1.png"/><Relationship Id="rId5"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2.pn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4" name="Picture 2" descr="C:\Users\erlend\Desktop\CBC Powerpoint\Powerpoint_Mal\ny\bunn_uten_sff.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461125"/>
            <a:ext cx="91916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6" descr="C:\Users\erlend\Desktop\CBC Powerpoint\Powerpoint_Mal\ny\cbc.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35963" y="5929313"/>
            <a:ext cx="593725" cy="700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3" descr="C:\Users\erlend\Desktop\CBC Powerpoint\Powerpoint_Mal\ny\taglin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49788" y="6572250"/>
            <a:ext cx="2657475" cy="17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8" descr="C:\Users\erlend\Desktop\CBC Powerpoint\Powerpoint_Mal\ny\sff.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2875" y="6480175"/>
            <a:ext cx="500063" cy="363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1428728" y="3000372"/>
            <a:ext cx="7029472" cy="1214446"/>
          </a:xfrm>
        </p:spPr>
        <p:txBody>
          <a:bodyPr anchor="b"/>
          <a:lstStyle>
            <a:lvl1pPr>
              <a:defRPr>
                <a:latin typeface="HelveticaNeueLT Std" pitchFamily="34" charset="0"/>
              </a:defRPr>
            </a:lvl1pPr>
          </a:lstStyle>
          <a:p>
            <a:r>
              <a:rPr lang="en-US" smtClean="0"/>
              <a:t>Click to edit Master title style</a:t>
            </a:r>
            <a:endParaRPr lang="nb-NO" dirty="0"/>
          </a:p>
        </p:txBody>
      </p:sp>
      <p:sp>
        <p:nvSpPr>
          <p:cNvPr id="3" name="Subtitle 2"/>
          <p:cNvSpPr>
            <a:spLocks noGrp="1"/>
          </p:cNvSpPr>
          <p:nvPr>
            <p:ph type="subTitle" idx="1"/>
          </p:nvPr>
        </p:nvSpPr>
        <p:spPr>
          <a:xfrm>
            <a:off x="1428728" y="4286256"/>
            <a:ext cx="7000924" cy="1143008"/>
          </a:xfrm>
        </p:spPr>
        <p:txBody>
          <a:bodyPr/>
          <a:lstStyle>
            <a:lvl1pPr marL="0" indent="0" algn="l">
              <a:buNone/>
              <a:defRPr>
                <a:solidFill>
                  <a:schemeClr val="tx1">
                    <a:tint val="75000"/>
                  </a:schemeClr>
                </a:solidFill>
                <a:latin typeface="HelveticaNeueLT Std"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nb-NO" dirty="0"/>
          </a:p>
        </p:txBody>
      </p:sp>
    </p:spTree>
    <p:extLst>
      <p:ext uri="{BB962C8B-B14F-4D97-AF65-F5344CB8AC3E}">
        <p14:creationId xmlns:p14="http://schemas.microsoft.com/office/powerpoint/2010/main" val="5196315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pic>
        <p:nvPicPr>
          <p:cNvPr id="4" name="Picture 2" descr="C:\Users\erlend\Desktop\CBC Powerpoint\Powerpoint_Mal\ny\bunn_uten_sff.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461125"/>
            <a:ext cx="91916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6" descr="C:\Users\erlend\Desktop\CBC Powerpoint\Powerpoint_Mal\ny\sff.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2875" y="6480175"/>
            <a:ext cx="500063" cy="363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7" descr="C:\Users\erlend\Desktop\CBC Powerpoint\Powerpoint_Mal\ny\cbc.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335963" y="5929313"/>
            <a:ext cx="593725" cy="700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1428728" y="3000372"/>
            <a:ext cx="7029472" cy="1214446"/>
          </a:xfrm>
        </p:spPr>
        <p:txBody>
          <a:bodyPr anchor="b"/>
          <a:lstStyle>
            <a:lvl1pPr>
              <a:defRPr>
                <a:latin typeface="HelveticaNeueLT Std" pitchFamily="34" charset="0"/>
              </a:defRPr>
            </a:lvl1pPr>
          </a:lstStyle>
          <a:p>
            <a:r>
              <a:rPr lang="en-US" smtClean="0"/>
              <a:t>Click to edit Master title style</a:t>
            </a:r>
            <a:endParaRPr lang="nb-NO" dirty="0"/>
          </a:p>
        </p:txBody>
      </p:sp>
      <p:sp>
        <p:nvSpPr>
          <p:cNvPr id="3" name="Subtitle 2"/>
          <p:cNvSpPr>
            <a:spLocks noGrp="1"/>
          </p:cNvSpPr>
          <p:nvPr>
            <p:ph type="subTitle" idx="1"/>
          </p:nvPr>
        </p:nvSpPr>
        <p:spPr>
          <a:xfrm>
            <a:off x="1428728" y="4286256"/>
            <a:ext cx="7000924" cy="1143008"/>
          </a:xfrm>
        </p:spPr>
        <p:txBody>
          <a:bodyPr/>
          <a:lstStyle>
            <a:lvl1pPr marL="0" indent="0" algn="l">
              <a:buNone/>
              <a:defRPr>
                <a:solidFill>
                  <a:schemeClr val="tx1">
                    <a:tint val="75000"/>
                  </a:schemeClr>
                </a:solidFill>
                <a:latin typeface="HelveticaNeueLT Std"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nb-NO" dirty="0"/>
          </a:p>
        </p:txBody>
      </p:sp>
    </p:spTree>
    <p:extLst>
      <p:ext uri="{BB962C8B-B14F-4D97-AF65-F5344CB8AC3E}">
        <p14:creationId xmlns:p14="http://schemas.microsoft.com/office/powerpoint/2010/main" val="7566245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5" name="Picture 3" descr="C:\Users\erlend\Desktop\CBC Powerpoint\Powerpoint_Mal\ny\taglin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49788" y="6596063"/>
            <a:ext cx="2657475" cy="176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4" descr="C:\Users\erlend\Desktop\CBC Powerpoint\Powerpoint_Mal\ny\cbc.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35963" y="5929313"/>
            <a:ext cx="593725" cy="700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2" descr="C:\Users\erlend\Desktop\CBC Powerpoint\Powerpoint_Mal\ny\bunn_uten_sff.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6461125"/>
            <a:ext cx="91916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6" descr="C:\Users\erlend\Desktop\CBC Powerpoint\Powerpoint_Mal\ny\sff.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2875" y="6480175"/>
            <a:ext cx="500063" cy="363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r>
              <a:rPr lang="en-US" smtClean="0"/>
              <a:t>Click to edit Master title style</a:t>
            </a:r>
            <a:endParaRPr lang="nb-NO" dirty="0"/>
          </a:p>
        </p:txBody>
      </p:sp>
      <p:sp>
        <p:nvSpPr>
          <p:cNvPr id="4" name="Text Placeholder 2"/>
          <p:cNvSpPr>
            <a:spLocks noGrp="1"/>
          </p:cNvSpPr>
          <p:nvPr>
            <p:ph idx="1"/>
          </p:nvPr>
        </p:nvSpPr>
        <p:spPr>
          <a:xfrm>
            <a:off x="457200" y="1214422"/>
            <a:ext cx="8229600" cy="5072098"/>
          </a:xfrm>
          <a:prstGeom prst="rect">
            <a:avLst/>
          </a:prstGeom>
        </p:spPr>
        <p:txBody>
          <a:bodyPr rtlCol="0">
            <a:normAutofit/>
          </a:bodyPr>
          <a:lstStyle/>
          <a:p>
            <a:pPr lvl="0"/>
            <a:r>
              <a:rPr lang="en-US" noProof="0" smtClean="0"/>
              <a:t>Click to edit Master text styles</a:t>
            </a:r>
          </a:p>
        </p:txBody>
      </p:sp>
    </p:spTree>
    <p:extLst>
      <p:ext uri="{BB962C8B-B14F-4D97-AF65-F5344CB8AC3E}">
        <p14:creationId xmlns:p14="http://schemas.microsoft.com/office/powerpoint/2010/main" val="22386099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pic>
        <p:nvPicPr>
          <p:cNvPr id="5" name="Picture 2" descr="C:\Users\erlend\Desktop\CBC Powerpoint\Powerpoint_Mal\ny\bunn_uten_sff.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461125"/>
            <a:ext cx="91916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3" descr="C:\Users\erlend\Desktop\CBC Powerpoint\Powerpoint_Mal\ny\taglin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9788" y="6572250"/>
            <a:ext cx="2657475" cy="17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7" descr="C:\Users\erlend\Desktop\CBC Powerpoint\Powerpoint_Mal\ny\sff.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2875" y="6480175"/>
            <a:ext cx="500063" cy="363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8" descr="C:\Users\erlend\Desktop\CBC Powerpoint\Powerpoint_Mal\ny\cbc.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335963" y="5929313"/>
            <a:ext cx="593725" cy="700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r>
              <a:rPr lang="en-US" smtClean="0"/>
              <a:t>Click to edit Master title style</a:t>
            </a:r>
            <a:endParaRPr lang="nb-NO" dirty="0"/>
          </a:p>
        </p:txBody>
      </p:sp>
      <p:sp>
        <p:nvSpPr>
          <p:cNvPr id="4" name="Text Placeholder 2"/>
          <p:cNvSpPr>
            <a:spLocks noGrp="1"/>
          </p:cNvSpPr>
          <p:nvPr>
            <p:ph idx="1"/>
          </p:nvPr>
        </p:nvSpPr>
        <p:spPr>
          <a:xfrm>
            <a:off x="457200" y="1214422"/>
            <a:ext cx="8229600" cy="5072098"/>
          </a:xfrm>
          <a:prstGeom prst="rect">
            <a:avLst/>
          </a:prstGeom>
        </p:spPr>
        <p:txBody>
          <a:bodyPr rtlCol="0">
            <a:normAutofit/>
          </a:bodyPr>
          <a:lstStyle/>
          <a:p>
            <a:pPr lvl="0"/>
            <a:r>
              <a:rPr lang="en-US" noProof="0" smtClean="0"/>
              <a:t>Click to edit Master text styles</a:t>
            </a:r>
          </a:p>
        </p:txBody>
      </p:sp>
    </p:spTree>
    <p:extLst>
      <p:ext uri="{BB962C8B-B14F-4D97-AF65-F5344CB8AC3E}">
        <p14:creationId xmlns:p14="http://schemas.microsoft.com/office/powerpoint/2010/main" val="2047972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pic>
        <p:nvPicPr>
          <p:cNvPr id="4" name="Picture 5" descr="C:\Users\erlend\Desktop\CBC Powerpoint\Powerpoint_Mal\ny\cbc.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35963" y="5929313"/>
            <a:ext cx="593725" cy="700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r>
              <a:rPr lang="en-US" smtClean="0"/>
              <a:t>Click to edit Master title style</a:t>
            </a:r>
            <a:endParaRPr lang="nb-NO" dirty="0"/>
          </a:p>
        </p:txBody>
      </p:sp>
      <p:sp>
        <p:nvSpPr>
          <p:cNvPr id="7" name="Text Placeholder 2"/>
          <p:cNvSpPr>
            <a:spLocks noGrp="1"/>
          </p:cNvSpPr>
          <p:nvPr>
            <p:ph idx="1"/>
          </p:nvPr>
        </p:nvSpPr>
        <p:spPr>
          <a:xfrm>
            <a:off x="457200" y="1214422"/>
            <a:ext cx="8229600" cy="5072098"/>
          </a:xfrm>
          <a:prstGeom prst="rect">
            <a:avLst/>
          </a:prstGeom>
        </p:spPr>
        <p:txBody>
          <a:bodyPr rtlCol="0">
            <a:normAutofit/>
          </a:bodyPr>
          <a:lstStyle/>
          <a:p>
            <a:pPr lvl="0"/>
            <a:r>
              <a:rPr lang="en-US" noProof="0" smtClean="0"/>
              <a:t>Click to edit Master text styles</a:t>
            </a:r>
          </a:p>
        </p:txBody>
      </p:sp>
    </p:spTree>
    <p:extLst>
      <p:ext uri="{BB962C8B-B14F-4D97-AF65-F5344CB8AC3E}">
        <p14:creationId xmlns:p14="http://schemas.microsoft.com/office/powerpoint/2010/main" val="236890628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868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endParaRPr lang="nb-NO" smtClean="0"/>
          </a:p>
        </p:txBody>
      </p:sp>
      <p:sp>
        <p:nvSpPr>
          <p:cNvPr id="1027" name="Text Placeholder 2"/>
          <p:cNvSpPr>
            <a:spLocks noGrp="1"/>
          </p:cNvSpPr>
          <p:nvPr>
            <p:ph type="body" idx="1"/>
          </p:nvPr>
        </p:nvSpPr>
        <p:spPr bwMode="auto">
          <a:xfrm>
            <a:off x="457200" y="1214438"/>
            <a:ext cx="8229600" cy="5072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b-NO" smtClean="0"/>
          </a:p>
        </p:txBody>
      </p:sp>
      <p:sp>
        <p:nvSpPr>
          <p:cNvPr id="5" name="Footer Placeholder 4"/>
          <p:cNvSpPr>
            <a:spLocks noGrp="1"/>
          </p:cNvSpPr>
          <p:nvPr>
            <p:ph type="ftr" sz="quarter" idx="3"/>
          </p:nvPr>
        </p:nvSpPr>
        <p:spPr>
          <a:xfrm>
            <a:off x="4357688" y="6492875"/>
            <a:ext cx="3000375" cy="365125"/>
          </a:xfrm>
          <a:prstGeom prst="rect">
            <a:avLst/>
          </a:prstGeom>
        </p:spPr>
        <p:txBody>
          <a:bodyPr vert="horz" lIns="91440" tIns="45720" rIns="91440" bIns="45720" rtlCol="0" anchor="ctr"/>
          <a:lstStyle>
            <a:lvl1pPr algn="ctr" fontAlgn="auto">
              <a:spcBef>
                <a:spcPts val="0"/>
              </a:spcBef>
              <a:spcAft>
                <a:spcPts val="0"/>
              </a:spcAft>
              <a:defRPr sz="900" spc="120" baseline="0">
                <a:solidFill>
                  <a:schemeClr val="bg1"/>
                </a:solidFill>
                <a:latin typeface="Helvetica"/>
                <a:cs typeface="+mn-cs"/>
              </a:defRPr>
            </a:lvl1pPr>
          </a:lstStyle>
          <a:p>
            <a:pPr>
              <a:defRPr/>
            </a:pPr>
            <a:r>
              <a:rPr lang="nb-NO"/>
              <a:t>- a part of Simula Research Laboratory</a:t>
            </a:r>
          </a:p>
        </p:txBody>
      </p:sp>
    </p:spTree>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Lst>
  <p:txStyles>
    <p:titleStyle>
      <a:lvl1pPr algn="l" rtl="0" eaLnBrk="1" fontAlgn="base" hangingPunct="1">
        <a:spcBef>
          <a:spcPct val="0"/>
        </a:spcBef>
        <a:spcAft>
          <a:spcPct val="0"/>
        </a:spcAft>
        <a:defRPr sz="2800" kern="1200">
          <a:solidFill>
            <a:srgbClr val="9A090C"/>
          </a:solidFill>
          <a:latin typeface="HelveticaNeueLT Std" pitchFamily="34" charset="0"/>
          <a:ea typeface="+mj-ea"/>
          <a:cs typeface="+mj-cs"/>
        </a:defRPr>
      </a:lvl1pPr>
      <a:lvl2pPr algn="l" rtl="0" eaLnBrk="1" fontAlgn="base" hangingPunct="1">
        <a:spcBef>
          <a:spcPct val="0"/>
        </a:spcBef>
        <a:spcAft>
          <a:spcPct val="0"/>
        </a:spcAft>
        <a:defRPr sz="2800">
          <a:solidFill>
            <a:srgbClr val="9A090C"/>
          </a:solidFill>
          <a:latin typeface="HelveticaNeueLT Std" pitchFamily="34" charset="0"/>
        </a:defRPr>
      </a:lvl2pPr>
      <a:lvl3pPr algn="l" rtl="0" eaLnBrk="1" fontAlgn="base" hangingPunct="1">
        <a:spcBef>
          <a:spcPct val="0"/>
        </a:spcBef>
        <a:spcAft>
          <a:spcPct val="0"/>
        </a:spcAft>
        <a:defRPr sz="2800">
          <a:solidFill>
            <a:srgbClr val="9A090C"/>
          </a:solidFill>
          <a:latin typeface="HelveticaNeueLT Std" pitchFamily="34" charset="0"/>
        </a:defRPr>
      </a:lvl3pPr>
      <a:lvl4pPr algn="l" rtl="0" eaLnBrk="1" fontAlgn="base" hangingPunct="1">
        <a:spcBef>
          <a:spcPct val="0"/>
        </a:spcBef>
        <a:spcAft>
          <a:spcPct val="0"/>
        </a:spcAft>
        <a:defRPr sz="2800">
          <a:solidFill>
            <a:srgbClr val="9A090C"/>
          </a:solidFill>
          <a:latin typeface="HelveticaNeueLT Std" pitchFamily="34" charset="0"/>
        </a:defRPr>
      </a:lvl4pPr>
      <a:lvl5pPr algn="l" rtl="0" eaLnBrk="1" fontAlgn="base" hangingPunct="1">
        <a:spcBef>
          <a:spcPct val="0"/>
        </a:spcBef>
        <a:spcAft>
          <a:spcPct val="0"/>
        </a:spcAft>
        <a:defRPr sz="2800">
          <a:solidFill>
            <a:srgbClr val="9A090C"/>
          </a:solidFill>
          <a:latin typeface="HelveticaNeueLT Std" pitchFamily="34" charset="0"/>
        </a:defRPr>
      </a:lvl5pPr>
      <a:lvl6pPr marL="457200" algn="l" rtl="0" eaLnBrk="1" fontAlgn="base" hangingPunct="1">
        <a:spcBef>
          <a:spcPct val="0"/>
        </a:spcBef>
        <a:spcAft>
          <a:spcPct val="0"/>
        </a:spcAft>
        <a:defRPr sz="2800">
          <a:solidFill>
            <a:srgbClr val="9A090C"/>
          </a:solidFill>
          <a:latin typeface="Helvetica"/>
        </a:defRPr>
      </a:lvl6pPr>
      <a:lvl7pPr marL="914400" algn="l" rtl="0" eaLnBrk="1" fontAlgn="base" hangingPunct="1">
        <a:spcBef>
          <a:spcPct val="0"/>
        </a:spcBef>
        <a:spcAft>
          <a:spcPct val="0"/>
        </a:spcAft>
        <a:defRPr sz="2800">
          <a:solidFill>
            <a:srgbClr val="9A090C"/>
          </a:solidFill>
          <a:latin typeface="Helvetica"/>
        </a:defRPr>
      </a:lvl7pPr>
      <a:lvl8pPr marL="1371600" algn="l" rtl="0" eaLnBrk="1" fontAlgn="base" hangingPunct="1">
        <a:spcBef>
          <a:spcPct val="0"/>
        </a:spcBef>
        <a:spcAft>
          <a:spcPct val="0"/>
        </a:spcAft>
        <a:defRPr sz="2800">
          <a:solidFill>
            <a:srgbClr val="9A090C"/>
          </a:solidFill>
          <a:latin typeface="Helvetica"/>
        </a:defRPr>
      </a:lvl8pPr>
      <a:lvl9pPr marL="1828800" algn="l" rtl="0" eaLnBrk="1" fontAlgn="base" hangingPunct="1">
        <a:spcBef>
          <a:spcPct val="0"/>
        </a:spcBef>
        <a:spcAft>
          <a:spcPct val="0"/>
        </a:spcAft>
        <a:defRPr sz="2800">
          <a:solidFill>
            <a:srgbClr val="9A090C"/>
          </a:solidFill>
          <a:latin typeface="Helvetica"/>
        </a:defRPr>
      </a:lvl9pPr>
    </p:titleStyle>
    <p:bodyStyle>
      <a:lvl1pPr marL="179388" indent="-179388" algn="l" rtl="0" eaLnBrk="1" fontAlgn="base" hangingPunct="1">
        <a:spcBef>
          <a:spcPct val="20000"/>
        </a:spcBef>
        <a:spcAft>
          <a:spcPct val="0"/>
        </a:spcAft>
        <a:buClr>
          <a:srgbClr val="9A090C"/>
        </a:buClr>
        <a:buFont typeface="Arial" pitchFamily="34" charset="0"/>
        <a:buChar char="•"/>
        <a:defRPr sz="2400" kern="1200">
          <a:solidFill>
            <a:schemeClr val="tx1"/>
          </a:solidFill>
          <a:latin typeface="HelveticaNeueLT Std" pitchFamily="34" charset="0"/>
          <a:ea typeface="+mn-ea"/>
          <a:cs typeface="Arial" pitchFamily="34" charset="0"/>
        </a:defRPr>
      </a:lvl1pPr>
      <a:lvl2pPr marL="574675" indent="-215900" algn="l" rtl="0" eaLnBrk="1" fontAlgn="base" hangingPunct="1">
        <a:spcBef>
          <a:spcPct val="20000"/>
        </a:spcBef>
        <a:spcAft>
          <a:spcPct val="0"/>
        </a:spcAft>
        <a:buClr>
          <a:srgbClr val="9A090C"/>
        </a:buClr>
        <a:buFont typeface="Arial" pitchFamily="34" charset="0"/>
        <a:buChar char="•"/>
        <a:defRPr sz="2000" kern="1200">
          <a:solidFill>
            <a:schemeClr val="tx1"/>
          </a:solidFill>
          <a:latin typeface="HelveticaNeueLT Std" pitchFamily="34" charset="0"/>
          <a:ea typeface="+mn-ea"/>
          <a:cs typeface="Arial" pitchFamily="34" charset="0"/>
        </a:defRPr>
      </a:lvl2pPr>
      <a:lvl3pPr marL="935038" indent="-215900" algn="l" rtl="0" eaLnBrk="1" fontAlgn="base" hangingPunct="1">
        <a:spcBef>
          <a:spcPct val="20000"/>
        </a:spcBef>
        <a:spcAft>
          <a:spcPct val="0"/>
        </a:spcAft>
        <a:buClr>
          <a:srgbClr val="9A090C"/>
        </a:buClr>
        <a:buFont typeface="Arial" pitchFamily="34" charset="0"/>
        <a:buChar char="•"/>
        <a:defRPr sz="2000" kern="1200">
          <a:solidFill>
            <a:schemeClr val="tx1"/>
          </a:solidFill>
          <a:latin typeface="HelveticaNeueLT Std" pitchFamily="34" charset="0"/>
          <a:ea typeface="+mn-ea"/>
          <a:cs typeface="Arial" pitchFamily="34" charset="0"/>
        </a:defRPr>
      </a:lvl3pPr>
      <a:lvl4pPr marL="1295400" indent="-215900" algn="l" rtl="0" eaLnBrk="1" fontAlgn="base" hangingPunct="1">
        <a:spcBef>
          <a:spcPct val="20000"/>
        </a:spcBef>
        <a:spcAft>
          <a:spcPct val="0"/>
        </a:spcAft>
        <a:buClr>
          <a:srgbClr val="9A090C"/>
        </a:buClr>
        <a:buFont typeface="Arial" pitchFamily="34" charset="0"/>
        <a:buChar char="•"/>
        <a:defRPr sz="2000" kern="1200">
          <a:solidFill>
            <a:schemeClr val="tx1"/>
          </a:solidFill>
          <a:latin typeface="HelveticaNeueLT Std" pitchFamily="34" charset="0"/>
          <a:ea typeface="+mn-ea"/>
          <a:cs typeface="Arial" pitchFamily="34" charset="0"/>
        </a:defRPr>
      </a:lvl4pPr>
      <a:lvl5pPr marL="1655763" indent="-215900" algn="l" rtl="0" eaLnBrk="1" fontAlgn="base" hangingPunct="1">
        <a:spcBef>
          <a:spcPct val="20000"/>
        </a:spcBef>
        <a:spcAft>
          <a:spcPct val="0"/>
        </a:spcAft>
        <a:buClr>
          <a:srgbClr val="9A090C"/>
        </a:buClr>
        <a:buFont typeface="Arial" pitchFamily="34" charset="0"/>
        <a:buChar char="•"/>
        <a:defRPr kern="1200">
          <a:solidFill>
            <a:schemeClr val="tx1"/>
          </a:solidFill>
          <a:latin typeface="HelveticaNeueLT Std"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nb-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4" Type="http://schemas.openxmlformats.org/officeDocument/2006/relationships/diagramData" Target="../diagrams/data1.xml"/><Relationship Id="rId5" Type="http://schemas.openxmlformats.org/officeDocument/2006/relationships/diagramLayout" Target="../diagrams/layout1.xml"/><Relationship Id="rId6" Type="http://schemas.openxmlformats.org/officeDocument/2006/relationships/diagramQuickStyle" Target="../diagrams/quickStyle1.xml"/><Relationship Id="rId7" Type="http://schemas.openxmlformats.org/officeDocument/2006/relationships/diagramColors" Target="../diagrams/colors1.xml"/><Relationship Id="rId8" Type="http://schemas.microsoft.com/office/2007/relationships/diagramDrawing" Target="../diagrams/drawing1.xml"/><Relationship Id="rId9" Type="http://schemas.openxmlformats.org/officeDocument/2006/relationships/image" Target="../media/image5.png"/><Relationship Id="rId10" Type="http://schemas.openxmlformats.org/officeDocument/2006/relationships/image" Target="../media/image6.png"/><Relationship Id="rId1" Type="http://schemas.openxmlformats.org/officeDocument/2006/relationships/tags" Target="../tags/tag1.xml"/><Relationship Id="rId2"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5.xml"/><Relationship Id="rId4" Type="http://schemas.openxmlformats.org/officeDocument/2006/relationships/image" Target="../media/image16.png"/><Relationship Id="rId1" Type="http://schemas.microsoft.com/office/2007/relationships/media" Target="../media/media3.avi"/><Relationship Id="rId2" Type="http://schemas.openxmlformats.org/officeDocument/2006/relationships/video" Target="../media/media3.avi"/></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7.emf"/><Relationship Id="rId3" Type="http://schemas.openxmlformats.org/officeDocument/2006/relationships/image" Target="../media/image8.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9.jpe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1" Type="http://schemas.openxmlformats.org/officeDocument/2006/relationships/slideLayout" Target="../slideLayouts/slideLayout5.xml"/><Relationship Id="rId2" Type="http://schemas.openxmlformats.org/officeDocument/2006/relationships/notesSlide" Target="../notesSlides/notesSlide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5.xml"/><Relationship Id="rId4" Type="http://schemas.openxmlformats.org/officeDocument/2006/relationships/notesSlide" Target="../notesSlides/notesSlide4.xml"/><Relationship Id="rId5" Type="http://schemas.openxmlformats.org/officeDocument/2006/relationships/image" Target="../media/image12.png"/><Relationship Id="rId1" Type="http://schemas.microsoft.com/office/2007/relationships/media" Target="../media/media1.mp4"/><Relationship Id="rId2" Type="http://schemas.openxmlformats.org/officeDocument/2006/relationships/video" Target="../media/media1.mp4"/></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5.xml"/><Relationship Id="rId4" Type="http://schemas.openxmlformats.org/officeDocument/2006/relationships/notesSlide" Target="../notesSlides/notesSlide5.xml"/><Relationship Id="rId5" Type="http://schemas.openxmlformats.org/officeDocument/2006/relationships/image" Target="../media/image13.png"/><Relationship Id="rId1" Type="http://schemas.microsoft.com/office/2007/relationships/media" Target="../media/media2.mp4"/><Relationship Id="rId2" Type="http://schemas.openxmlformats.org/officeDocument/2006/relationships/video" Target="../media/media2.mp4"/></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4.png"/><Relationship Id="rId3"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err="1" smtClean="0"/>
              <a:t>Chiari</a:t>
            </a:r>
            <a:r>
              <a:rPr lang="en-US" dirty="0" smtClean="0"/>
              <a:t> I is a medical condition where part of the brain is displaced into the spinal canal</a:t>
            </a:r>
            <a:endParaRPr lang="nb-NO" dirty="0"/>
          </a:p>
        </p:txBody>
      </p:sp>
      <p:sp>
        <p:nvSpPr>
          <p:cNvPr id="3" name="Text Box 5"/>
          <p:cNvSpPr txBox="1">
            <a:spLocks noChangeArrowheads="1"/>
          </p:cNvSpPr>
          <p:nvPr/>
        </p:nvSpPr>
        <p:spPr bwMode="auto">
          <a:xfrm>
            <a:off x="0" y="1196752"/>
            <a:ext cx="8997950" cy="954107"/>
          </a:xfrm>
          <a:prstGeom prst="rect">
            <a:avLst/>
          </a:prstGeom>
          <a:noFill/>
          <a:ln w="9525">
            <a:noFill/>
            <a:miter lim="800000"/>
            <a:headEnd/>
            <a:tailEnd/>
          </a:ln>
        </p:spPr>
        <p:txBody>
          <a:bodyPr wrap="square">
            <a:spAutoFit/>
          </a:bodyPr>
          <a:lstStyle/>
          <a:p>
            <a:pPr eaLnBrk="0" hangingPunct="0"/>
            <a:r>
              <a:rPr lang="en-US" sz="2800" dirty="0" smtClean="0"/>
              <a:t/>
            </a:r>
            <a:br>
              <a:rPr lang="en-US" sz="2800" dirty="0" smtClean="0"/>
            </a:br>
            <a:endParaRPr lang="en-US" sz="2800" dirty="0">
              <a:solidFill>
                <a:srgbClr val="000000"/>
              </a:solidFill>
            </a:endParaRPr>
          </a:p>
        </p:txBody>
      </p:sp>
      <p:graphicFrame>
        <p:nvGraphicFramePr>
          <p:cNvPr id="5" name="Content Placeholder 24"/>
          <p:cNvGraphicFramePr>
            <a:graphicFrameLocks noGrp="1"/>
          </p:cNvGraphicFramePr>
          <p:nvPr>
            <p:ph idx="1"/>
          </p:nvPr>
        </p:nvGraphicFramePr>
        <p:xfrm>
          <a:off x="323528" y="5517232"/>
          <a:ext cx="7992888" cy="84127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2050" name="Picture 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724400" y="1371600"/>
            <a:ext cx="3321300" cy="411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85800" y="1371600"/>
            <a:ext cx="3361920" cy="411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ustDataLst>
      <p:tags r:id="rId1"/>
    </p:custDataLst>
    <p:extLst>
      <p:ext uri="{BB962C8B-B14F-4D97-AF65-F5344CB8AC3E}">
        <p14:creationId xmlns:p14="http://schemas.microsoft.com/office/powerpoint/2010/main" val="203941057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LBM simulations</a:t>
            </a:r>
            <a:endParaRPr lang="en-US"/>
          </a:p>
        </p:txBody>
      </p:sp>
      <p:pic>
        <p:nvPicPr>
          <p:cNvPr id="5" name="p4.avi">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429000" y="-18434"/>
            <a:ext cx="4244975" cy="6858000"/>
          </a:xfrm>
          <a:prstGeom prst="rect">
            <a:avLst/>
          </a:prstGeom>
        </p:spPr>
      </p:pic>
    </p:spTree>
    <p:extLst>
      <p:ext uri="{BB962C8B-B14F-4D97-AF65-F5344CB8AC3E}">
        <p14:creationId xmlns:p14="http://schemas.microsoft.com/office/powerpoint/2010/main" val="3859583819"/>
      </p:ext>
    </p:extLst>
  </p:cSld>
  <p:clrMapOvr>
    <a:masterClrMapping/>
  </p:clrMapOvr>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27816" y="934283"/>
            <a:ext cx="8090430" cy="4862870"/>
          </a:xfrm>
          <a:prstGeom prst="rect">
            <a:avLst/>
          </a:prstGeom>
          <a:noFill/>
        </p:spPr>
        <p:txBody>
          <a:bodyPr wrap="square" rtlCol="0">
            <a:spAutoFit/>
          </a:bodyPr>
          <a:lstStyle/>
          <a:p>
            <a:pPr marL="285750" indent="-285750">
              <a:buFont typeface="Arial"/>
              <a:buChar char="•"/>
            </a:pPr>
            <a:r>
              <a:rPr lang="en-US" sz="1600" dirty="0" smtClean="0"/>
              <a:t>Simulations conducted using the APES</a:t>
            </a:r>
            <a:r>
              <a:rPr lang="en-US" sz="1600" baseline="30000" dirty="0" smtClean="0"/>
              <a:t>1,2</a:t>
            </a:r>
            <a:r>
              <a:rPr lang="en-US" sz="1600" dirty="0" smtClean="0"/>
              <a:t> simulation framework</a:t>
            </a:r>
          </a:p>
          <a:p>
            <a:pPr marL="742950" lvl="1" indent="-285750">
              <a:buFont typeface="Arial"/>
              <a:buChar char="•"/>
            </a:pPr>
            <a:r>
              <a:rPr lang="en-US" sz="1600" dirty="0" smtClean="0"/>
              <a:t>End-to-end parallel simulation tool chain</a:t>
            </a:r>
          </a:p>
          <a:p>
            <a:pPr marL="742950" lvl="1" indent="-285750">
              <a:buFont typeface="Arial"/>
              <a:buChar char="•"/>
            </a:pPr>
            <a:r>
              <a:rPr lang="en-US" sz="1600" dirty="0" smtClean="0"/>
              <a:t>Seeder - Mesh Generator</a:t>
            </a:r>
          </a:p>
          <a:p>
            <a:pPr marL="742950" lvl="1" indent="-285750">
              <a:buFont typeface="Arial"/>
              <a:buChar char="•"/>
            </a:pPr>
            <a:r>
              <a:rPr lang="en-US" sz="1600" dirty="0" smtClean="0"/>
              <a:t>Musubi – Lattice Boltzmann Solver</a:t>
            </a:r>
          </a:p>
          <a:p>
            <a:pPr marL="742950" lvl="1" indent="-285750">
              <a:buFont typeface="Arial"/>
              <a:buChar char="•"/>
            </a:pPr>
            <a:r>
              <a:rPr lang="en-US" sz="1600" dirty="0" err="1" smtClean="0"/>
              <a:t>Ateles</a:t>
            </a:r>
            <a:r>
              <a:rPr lang="en-US" sz="1600" dirty="0" smtClean="0"/>
              <a:t> – Discontinuous </a:t>
            </a:r>
            <a:r>
              <a:rPr lang="en-US" sz="1600" dirty="0" err="1" smtClean="0"/>
              <a:t>Galerkin</a:t>
            </a:r>
            <a:r>
              <a:rPr lang="en-US" sz="1600" dirty="0" smtClean="0"/>
              <a:t> method based solver for conservation equations</a:t>
            </a:r>
          </a:p>
          <a:p>
            <a:pPr marL="742950" lvl="1" indent="-285750">
              <a:buFont typeface="Arial"/>
              <a:buChar char="•"/>
            </a:pPr>
            <a:r>
              <a:rPr lang="en-US" sz="1600" dirty="0" smtClean="0"/>
              <a:t>Harvester – Post processor</a:t>
            </a:r>
          </a:p>
          <a:p>
            <a:pPr marL="285750" indent="-285750">
              <a:buFont typeface="Arial"/>
              <a:buChar char="•"/>
            </a:pPr>
            <a:r>
              <a:rPr lang="en-US" sz="1600" dirty="0" smtClean="0"/>
              <a:t>Models discretized with cubical mesh of</a:t>
            </a:r>
          </a:p>
          <a:p>
            <a:pPr marL="742950" lvl="1" indent="-285750">
              <a:buFont typeface="Arial"/>
              <a:buChar char="•"/>
            </a:pPr>
            <a:r>
              <a:rPr lang="en-US" sz="1600" dirty="0" smtClean="0"/>
              <a:t>∂x = 32µm (l+ around 0.9)</a:t>
            </a:r>
          </a:p>
          <a:p>
            <a:pPr marL="742950" lvl="1" indent="-285750">
              <a:buFont typeface="Arial"/>
              <a:buChar char="•"/>
            </a:pPr>
            <a:r>
              <a:rPr lang="en-US" sz="1600" dirty="0" smtClean="0"/>
              <a:t>∂t = 20µs   (t+ less than 0.1)</a:t>
            </a:r>
          </a:p>
          <a:p>
            <a:pPr marL="742950" lvl="1" indent="-285750">
              <a:buFont typeface="Arial"/>
              <a:buChar char="•"/>
            </a:pPr>
            <a:r>
              <a:rPr lang="en-US" sz="1600" dirty="0" smtClean="0"/>
              <a:t>Resulted in ~ 800 million cells for each model</a:t>
            </a:r>
          </a:p>
          <a:p>
            <a:pPr marL="742950" lvl="1" indent="-285750">
              <a:buFont typeface="Arial"/>
              <a:buChar char="•"/>
            </a:pPr>
            <a:r>
              <a:rPr lang="en-US" sz="1600" dirty="0" smtClean="0"/>
              <a:t>Simulations conducted on the SuperMUC petascale system in Munich using 12000 cores</a:t>
            </a:r>
          </a:p>
          <a:p>
            <a:pPr marL="742950" lvl="1" indent="-285750">
              <a:buFont typeface="Arial"/>
              <a:buChar char="•"/>
            </a:pPr>
            <a:r>
              <a:rPr lang="en-US" sz="1600" dirty="0" smtClean="0"/>
              <a:t>Computing 25 cardiac cycles required approximately 12 hours of execution time for each model</a:t>
            </a:r>
          </a:p>
          <a:p>
            <a:pPr marL="742950" lvl="1" indent="-285750">
              <a:buFont typeface="Arial"/>
              <a:buChar char="•"/>
            </a:pPr>
            <a:r>
              <a:rPr lang="en-US" sz="1600" dirty="0" smtClean="0"/>
              <a:t>“Coarse” simulation on 48µm revealed error of 5-8%</a:t>
            </a:r>
          </a:p>
          <a:p>
            <a:pPr marL="742950" lvl="1" indent="-285750">
              <a:buFont typeface="Arial"/>
              <a:buChar char="•"/>
            </a:pPr>
            <a:endParaRPr lang="en-US" dirty="0" smtClean="0"/>
          </a:p>
          <a:p>
            <a:pPr marL="742950" lvl="1" indent="-285750">
              <a:buFont typeface="Arial"/>
              <a:buChar char="•"/>
            </a:pPr>
            <a:endParaRPr lang="en-US" dirty="0"/>
          </a:p>
          <a:p>
            <a:pPr marL="742950" lvl="1" indent="-285750">
              <a:buFont typeface="Arial"/>
              <a:buChar char="•"/>
            </a:pPr>
            <a:endParaRPr lang="en-US" dirty="0"/>
          </a:p>
        </p:txBody>
      </p:sp>
      <p:sp>
        <p:nvSpPr>
          <p:cNvPr id="5" name="Rectangle 4"/>
          <p:cNvSpPr/>
          <p:nvPr/>
        </p:nvSpPr>
        <p:spPr>
          <a:xfrm>
            <a:off x="527816" y="5105400"/>
            <a:ext cx="8090430" cy="1061829"/>
          </a:xfrm>
          <a:prstGeom prst="rect">
            <a:avLst/>
          </a:prstGeom>
        </p:spPr>
        <p:txBody>
          <a:bodyPr wrap="square">
            <a:spAutoFit/>
          </a:bodyPr>
          <a:lstStyle/>
          <a:p>
            <a:r>
              <a:rPr lang="en-US" sz="1200" baseline="30000" dirty="0" smtClean="0"/>
              <a:t>1</a:t>
            </a:r>
            <a:r>
              <a:rPr lang="en-US" sz="1200" dirty="0" smtClean="0"/>
              <a:t>Roller</a:t>
            </a:r>
            <a:r>
              <a:rPr lang="en-US" sz="1200" dirty="0"/>
              <a:t>, Sabine, et al. "An adaptable simulation framework based on a linearized </a:t>
            </a:r>
            <a:r>
              <a:rPr lang="en-US" sz="1200" dirty="0" err="1"/>
              <a:t>octree</a:t>
            </a:r>
            <a:r>
              <a:rPr lang="en-US" sz="1200" dirty="0"/>
              <a:t>." </a:t>
            </a:r>
            <a:r>
              <a:rPr lang="en-US" sz="1200" i="1" dirty="0"/>
              <a:t>High Performance Computing on Vector Systems 2011</a:t>
            </a:r>
            <a:r>
              <a:rPr lang="en-US" sz="1200" dirty="0"/>
              <a:t>. Springer Berlin Heidelberg, 2012. 93-105</a:t>
            </a:r>
            <a:r>
              <a:rPr lang="en-US" sz="1200" dirty="0" smtClean="0"/>
              <a:t>.</a:t>
            </a:r>
          </a:p>
          <a:p>
            <a:r>
              <a:rPr lang="en-US" sz="1200" baseline="30000" dirty="0" smtClean="0"/>
              <a:t>2</a:t>
            </a:r>
            <a:r>
              <a:rPr lang="en-US" sz="1200" dirty="0" smtClean="0"/>
              <a:t>Klimach</a:t>
            </a:r>
            <a:r>
              <a:rPr lang="en-US" sz="1200" dirty="0"/>
              <a:t>, Harald, Kartik Jain, and Sabine Roller. "End-to-end Parallel Simulations with APES</a:t>
            </a:r>
            <a:r>
              <a:rPr lang="en-US" sz="1200" dirty="0" smtClean="0"/>
              <a:t>.”</a:t>
            </a:r>
          </a:p>
          <a:p>
            <a:endParaRPr lang="en-US" sz="900" b="1" dirty="0" smtClean="0">
              <a:effectLst/>
            </a:endParaRPr>
          </a:p>
          <a:p>
            <a:endParaRPr lang="en-US" sz="900" dirty="0" smtClean="0"/>
          </a:p>
          <a:p>
            <a:endParaRPr lang="en-US" sz="900" dirty="0"/>
          </a:p>
        </p:txBody>
      </p:sp>
      <p:sp>
        <p:nvSpPr>
          <p:cNvPr id="6" name="Title 1"/>
          <p:cNvSpPr txBox="1">
            <a:spLocks/>
          </p:cNvSpPr>
          <p:nvPr/>
        </p:nvSpPr>
        <p:spPr bwMode="auto">
          <a:xfrm>
            <a:off x="457200" y="-76200"/>
            <a:ext cx="8229600" cy="868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l" rtl="0" eaLnBrk="1" fontAlgn="base" hangingPunct="1">
              <a:spcBef>
                <a:spcPct val="0"/>
              </a:spcBef>
              <a:spcAft>
                <a:spcPct val="0"/>
              </a:spcAft>
              <a:defRPr sz="2800" kern="1200">
                <a:solidFill>
                  <a:srgbClr val="9A090C"/>
                </a:solidFill>
                <a:latin typeface="HelveticaNeueLT Std" pitchFamily="34" charset="0"/>
                <a:ea typeface="+mj-ea"/>
                <a:cs typeface="+mj-cs"/>
              </a:defRPr>
            </a:lvl1pPr>
            <a:lvl2pPr algn="l" rtl="0" eaLnBrk="1" fontAlgn="base" hangingPunct="1">
              <a:spcBef>
                <a:spcPct val="0"/>
              </a:spcBef>
              <a:spcAft>
                <a:spcPct val="0"/>
              </a:spcAft>
              <a:defRPr sz="2800">
                <a:solidFill>
                  <a:srgbClr val="9A090C"/>
                </a:solidFill>
                <a:latin typeface="HelveticaNeueLT Std" pitchFamily="34" charset="0"/>
              </a:defRPr>
            </a:lvl2pPr>
            <a:lvl3pPr algn="l" rtl="0" eaLnBrk="1" fontAlgn="base" hangingPunct="1">
              <a:spcBef>
                <a:spcPct val="0"/>
              </a:spcBef>
              <a:spcAft>
                <a:spcPct val="0"/>
              </a:spcAft>
              <a:defRPr sz="2800">
                <a:solidFill>
                  <a:srgbClr val="9A090C"/>
                </a:solidFill>
                <a:latin typeface="HelveticaNeueLT Std" pitchFamily="34" charset="0"/>
              </a:defRPr>
            </a:lvl3pPr>
            <a:lvl4pPr algn="l" rtl="0" eaLnBrk="1" fontAlgn="base" hangingPunct="1">
              <a:spcBef>
                <a:spcPct val="0"/>
              </a:spcBef>
              <a:spcAft>
                <a:spcPct val="0"/>
              </a:spcAft>
              <a:defRPr sz="2800">
                <a:solidFill>
                  <a:srgbClr val="9A090C"/>
                </a:solidFill>
                <a:latin typeface="HelveticaNeueLT Std" pitchFamily="34" charset="0"/>
              </a:defRPr>
            </a:lvl4pPr>
            <a:lvl5pPr algn="l" rtl="0" eaLnBrk="1" fontAlgn="base" hangingPunct="1">
              <a:spcBef>
                <a:spcPct val="0"/>
              </a:spcBef>
              <a:spcAft>
                <a:spcPct val="0"/>
              </a:spcAft>
              <a:defRPr sz="2800">
                <a:solidFill>
                  <a:srgbClr val="9A090C"/>
                </a:solidFill>
                <a:latin typeface="HelveticaNeueLT Std" pitchFamily="34" charset="0"/>
              </a:defRPr>
            </a:lvl5pPr>
            <a:lvl6pPr marL="457200" algn="l" rtl="0" eaLnBrk="1" fontAlgn="base" hangingPunct="1">
              <a:spcBef>
                <a:spcPct val="0"/>
              </a:spcBef>
              <a:spcAft>
                <a:spcPct val="0"/>
              </a:spcAft>
              <a:defRPr sz="2800">
                <a:solidFill>
                  <a:srgbClr val="9A090C"/>
                </a:solidFill>
                <a:latin typeface="Helvetica"/>
              </a:defRPr>
            </a:lvl6pPr>
            <a:lvl7pPr marL="914400" algn="l" rtl="0" eaLnBrk="1" fontAlgn="base" hangingPunct="1">
              <a:spcBef>
                <a:spcPct val="0"/>
              </a:spcBef>
              <a:spcAft>
                <a:spcPct val="0"/>
              </a:spcAft>
              <a:defRPr sz="2800">
                <a:solidFill>
                  <a:srgbClr val="9A090C"/>
                </a:solidFill>
                <a:latin typeface="Helvetica"/>
              </a:defRPr>
            </a:lvl7pPr>
            <a:lvl8pPr marL="1371600" algn="l" rtl="0" eaLnBrk="1" fontAlgn="base" hangingPunct="1">
              <a:spcBef>
                <a:spcPct val="0"/>
              </a:spcBef>
              <a:spcAft>
                <a:spcPct val="0"/>
              </a:spcAft>
              <a:defRPr sz="2800">
                <a:solidFill>
                  <a:srgbClr val="9A090C"/>
                </a:solidFill>
                <a:latin typeface="Helvetica"/>
              </a:defRPr>
            </a:lvl8pPr>
            <a:lvl9pPr marL="1828800" algn="l" rtl="0" eaLnBrk="1" fontAlgn="base" hangingPunct="1">
              <a:spcBef>
                <a:spcPct val="0"/>
              </a:spcBef>
              <a:spcAft>
                <a:spcPct val="0"/>
              </a:spcAft>
              <a:defRPr sz="2800">
                <a:solidFill>
                  <a:srgbClr val="9A090C"/>
                </a:solidFill>
                <a:latin typeface="Helvetica"/>
              </a:defRPr>
            </a:lvl9pPr>
          </a:lstStyle>
          <a:p>
            <a:r>
              <a:rPr lang="nb-NO" dirty="0" err="1" smtClean="0"/>
              <a:t>Lattice-Boltzmann</a:t>
            </a:r>
            <a:r>
              <a:rPr lang="nb-NO" dirty="0" smtClean="0"/>
              <a:t> </a:t>
            </a:r>
            <a:r>
              <a:rPr lang="nb-NO" dirty="0" err="1" smtClean="0"/>
              <a:t>solver</a:t>
            </a:r>
            <a:r>
              <a:rPr lang="nb-NO" dirty="0" smtClean="0"/>
              <a:t>  (</a:t>
            </a:r>
            <a:r>
              <a:rPr lang="nb-NO" dirty="0" err="1" smtClean="0"/>
              <a:t>Kartik</a:t>
            </a:r>
            <a:r>
              <a:rPr lang="nb-NO" dirty="0" smtClean="0"/>
              <a:t> </a:t>
            </a:r>
            <a:r>
              <a:rPr lang="nb-NO" dirty="0" err="1" smtClean="0"/>
              <a:t>Jain</a:t>
            </a:r>
            <a:r>
              <a:rPr lang="nb-NO" dirty="0" smtClean="0"/>
              <a:t>)</a:t>
            </a:r>
            <a:endParaRPr lang="nb-NO" dirty="0"/>
          </a:p>
        </p:txBody>
      </p:sp>
    </p:spTree>
    <p:extLst>
      <p:ext uri="{BB962C8B-B14F-4D97-AF65-F5344CB8AC3E}">
        <p14:creationId xmlns:p14="http://schemas.microsoft.com/office/powerpoint/2010/main" val="3112518234"/>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28728" y="76200"/>
            <a:ext cx="7029472" cy="1214446"/>
          </a:xfrm>
        </p:spPr>
        <p:txBody>
          <a:bodyPr/>
          <a:lstStyle/>
          <a:p>
            <a:r>
              <a:rPr lang="nb-NO" dirty="0" err="1" smtClean="0"/>
              <a:t>Further</a:t>
            </a:r>
            <a:r>
              <a:rPr lang="nb-NO" dirty="0" smtClean="0"/>
              <a:t> </a:t>
            </a:r>
            <a:r>
              <a:rPr lang="nb-NO" dirty="0" err="1" smtClean="0"/>
              <a:t>reading</a:t>
            </a:r>
            <a:endParaRPr lang="nb-NO" dirty="0"/>
          </a:p>
        </p:txBody>
      </p:sp>
      <p:sp>
        <p:nvSpPr>
          <p:cNvPr id="3" name="Subtitle 2"/>
          <p:cNvSpPr>
            <a:spLocks noGrp="1"/>
          </p:cNvSpPr>
          <p:nvPr>
            <p:ph type="subTitle" idx="1"/>
          </p:nvPr>
        </p:nvSpPr>
        <p:spPr>
          <a:xfrm>
            <a:off x="1428728" y="1828800"/>
            <a:ext cx="7000924" cy="3600464"/>
          </a:xfrm>
        </p:spPr>
        <p:txBody>
          <a:bodyPr/>
          <a:lstStyle/>
          <a:p>
            <a:endParaRPr lang="nb-NO" sz="1400" dirty="0" smtClean="0"/>
          </a:p>
          <a:p>
            <a:r>
              <a:rPr lang="en-US" sz="1400" dirty="0"/>
              <a:t>Jain, </a:t>
            </a:r>
            <a:r>
              <a:rPr lang="en-US" sz="1400" dirty="0" err="1"/>
              <a:t>Kartik</a:t>
            </a:r>
            <a:r>
              <a:rPr lang="en-US" sz="1400" dirty="0"/>
              <a:t>, et al. "Direct numerical simulation of transitional hydrodynamics of the cerebrospinal fluid in </a:t>
            </a:r>
            <a:r>
              <a:rPr lang="en-US" sz="1400" dirty="0" err="1"/>
              <a:t>Chiari</a:t>
            </a:r>
            <a:r>
              <a:rPr lang="en-US" sz="1400" dirty="0"/>
              <a:t> I malformation: The role of </a:t>
            </a:r>
            <a:r>
              <a:rPr lang="en-US" sz="1400" dirty="0" err="1"/>
              <a:t>cranio</a:t>
            </a:r>
            <a:r>
              <a:rPr lang="en-US" sz="1400" dirty="0"/>
              <a:t>‐vertebral junction." International journal for numerical methods in biomedical engineering 33.9 (2017): e02853</a:t>
            </a:r>
            <a:r>
              <a:rPr lang="en-US" sz="1400" dirty="0" smtClean="0"/>
              <a:t>.</a:t>
            </a:r>
          </a:p>
          <a:p>
            <a:endParaRPr lang="en-US" sz="1400" dirty="0"/>
          </a:p>
          <a:p>
            <a:r>
              <a:rPr lang="en-US" sz="1400" dirty="0" err="1"/>
              <a:t>Støverud</a:t>
            </a:r>
            <a:r>
              <a:rPr lang="en-US" sz="1400" dirty="0"/>
              <a:t>, Karen-Helene, et al. "Computational investigation of cerebrospinal fluid dynamics in the posterior cranial fossa and cervical subarachnoid space in patients with </a:t>
            </a:r>
            <a:r>
              <a:rPr lang="en-US" sz="1400" dirty="0" err="1"/>
              <a:t>Chiari</a:t>
            </a:r>
            <a:r>
              <a:rPr lang="en-US" sz="1400" dirty="0"/>
              <a:t> I malformation." </a:t>
            </a:r>
            <a:r>
              <a:rPr lang="en-US" sz="1400" dirty="0" err="1"/>
              <a:t>PloS</a:t>
            </a:r>
            <a:r>
              <a:rPr lang="en-US" sz="1400" dirty="0"/>
              <a:t> one 11.10 (2016): e0162938.</a:t>
            </a:r>
            <a:endParaRPr lang="nb-NO" sz="1400" dirty="0"/>
          </a:p>
        </p:txBody>
      </p:sp>
    </p:spTree>
    <p:extLst>
      <p:ext uri="{BB962C8B-B14F-4D97-AF65-F5344CB8AC3E}">
        <p14:creationId xmlns:p14="http://schemas.microsoft.com/office/powerpoint/2010/main" val="2156943550"/>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dirty="0" smtClean="0"/>
              <a:t>A healthy person and a Chiari patient with syrinxes</a:t>
            </a:r>
            <a:endParaRPr lang="nb-NO" dirty="0"/>
          </a:p>
        </p:txBody>
      </p:sp>
      <p:pic>
        <p:nvPicPr>
          <p:cNvPr id="11" name="Content Placeholder 10"/>
          <p:cNvPicPr>
            <a:picLocks noGrp="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533400" y="1214438"/>
            <a:ext cx="3381283" cy="5072062"/>
          </a:xfrm>
          <a:prstGeom prst="rect">
            <a:avLst/>
          </a:prstGeom>
          <a:solidFill>
            <a:srgbClr val="FFFFFF"/>
          </a:solidFill>
          <a:ln>
            <a:noFill/>
          </a:ln>
        </p:spPr>
      </p:pic>
      <p:pic>
        <p:nvPicPr>
          <p:cNvPr id="12" name="Picture 11"/>
          <p:cNvPicPr/>
          <p:nvPr/>
        </p:nvPicPr>
        <p:blipFill>
          <a:blip r:embed="rId3">
            <a:extLst>
              <a:ext uri="{28A0092B-C50C-407E-A947-70E740481C1C}">
                <a14:useLocalDpi xmlns:a14="http://schemas.microsoft.com/office/drawing/2010/main" val="0"/>
              </a:ext>
            </a:extLst>
          </a:blip>
          <a:srcRect/>
          <a:stretch>
            <a:fillRect/>
          </a:stretch>
        </p:blipFill>
        <p:spPr bwMode="auto">
          <a:xfrm>
            <a:off x="5334000" y="1219200"/>
            <a:ext cx="3124200" cy="4991100"/>
          </a:xfrm>
          <a:prstGeom prst="rect">
            <a:avLst/>
          </a:prstGeom>
          <a:solidFill>
            <a:srgbClr val="FFFFFF"/>
          </a:solidFill>
          <a:ln>
            <a:noFill/>
          </a:ln>
        </p:spPr>
      </p:pic>
      <p:sp>
        <p:nvSpPr>
          <p:cNvPr id="3" name="TextBox 2"/>
          <p:cNvSpPr txBox="1"/>
          <p:nvPr/>
        </p:nvSpPr>
        <p:spPr>
          <a:xfrm>
            <a:off x="685800" y="6211669"/>
            <a:ext cx="7760996" cy="646331"/>
          </a:xfrm>
          <a:prstGeom prst="rect">
            <a:avLst/>
          </a:prstGeom>
          <a:noFill/>
        </p:spPr>
        <p:txBody>
          <a:bodyPr wrap="none" rtlCol="0">
            <a:spAutoFit/>
          </a:bodyPr>
          <a:lstStyle/>
          <a:p>
            <a:r>
              <a:rPr lang="en-US" dirty="0" smtClean="0"/>
              <a:t>Prevalence of </a:t>
            </a:r>
            <a:r>
              <a:rPr lang="en-US" dirty="0" err="1" smtClean="0"/>
              <a:t>Chiari</a:t>
            </a:r>
            <a:r>
              <a:rPr lang="en-US" dirty="0" smtClean="0"/>
              <a:t> ~ almost 1% according to some studies, but numbers</a:t>
            </a:r>
          </a:p>
          <a:p>
            <a:r>
              <a:rPr lang="en-US" dirty="0"/>
              <a:t>v</a:t>
            </a:r>
            <a:r>
              <a:rPr lang="en-US" dirty="0" smtClean="0"/>
              <a:t>ary and the condition appears to be under-diagnosed</a:t>
            </a:r>
            <a:endParaRPr lang="en-US" dirty="0"/>
          </a:p>
        </p:txBody>
      </p:sp>
    </p:spTree>
    <p:extLst>
      <p:ext uri="{BB962C8B-B14F-4D97-AF65-F5344CB8AC3E}">
        <p14:creationId xmlns:p14="http://schemas.microsoft.com/office/powerpoint/2010/main" val="514672000"/>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dirty="0" smtClean="0"/>
              <a:t>Chiari Symptoms </a:t>
            </a:r>
            <a:endParaRPr lang="nb-NO" dirty="0"/>
          </a:p>
        </p:txBody>
      </p:sp>
      <p:sp>
        <p:nvSpPr>
          <p:cNvPr id="3" name="Content Placeholder 2"/>
          <p:cNvSpPr>
            <a:spLocks noGrp="1"/>
          </p:cNvSpPr>
          <p:nvPr>
            <p:ph idx="1"/>
          </p:nvPr>
        </p:nvSpPr>
        <p:spPr>
          <a:xfrm>
            <a:off x="457200" y="1214422"/>
            <a:ext cx="3505200" cy="6938978"/>
          </a:xfrm>
        </p:spPr>
        <p:txBody>
          <a:bodyPr>
            <a:noAutofit/>
          </a:bodyPr>
          <a:lstStyle/>
          <a:p>
            <a:r>
              <a:rPr lang="en-US" sz="1400" dirty="0" smtClean="0"/>
              <a:t>Headache </a:t>
            </a:r>
            <a:r>
              <a:rPr lang="en-US" sz="1400" dirty="0"/>
              <a:t>(esp. if daily or at lower back of head</a:t>
            </a:r>
            <a:r>
              <a:rPr lang="en-US" sz="1400" dirty="0" smtClean="0"/>
              <a:t>)</a:t>
            </a:r>
          </a:p>
          <a:p>
            <a:r>
              <a:rPr lang="en-US" sz="1400" dirty="0" smtClean="0"/>
              <a:t>Painful </a:t>
            </a:r>
            <a:r>
              <a:rPr lang="en-US" sz="1400" dirty="0"/>
              <a:t>tension in </a:t>
            </a:r>
            <a:r>
              <a:rPr lang="en-US" sz="1400" dirty="0" smtClean="0"/>
              <a:t>neck</a:t>
            </a:r>
          </a:p>
          <a:p>
            <a:r>
              <a:rPr lang="en-US" sz="1400" dirty="0" smtClean="0"/>
              <a:t>Fatigue</a:t>
            </a:r>
          </a:p>
          <a:p>
            <a:r>
              <a:rPr lang="en-US" sz="1400" dirty="0" smtClean="0"/>
              <a:t>Migraines</a:t>
            </a:r>
          </a:p>
          <a:p>
            <a:r>
              <a:rPr lang="en-US" sz="1400" dirty="0" smtClean="0"/>
              <a:t>Dizziness</a:t>
            </a:r>
            <a:endParaRPr lang="en-US" sz="1400" dirty="0"/>
          </a:p>
          <a:p>
            <a:r>
              <a:rPr lang="en-US" sz="1400" dirty="0" smtClean="0"/>
              <a:t>Visual </a:t>
            </a:r>
            <a:r>
              <a:rPr lang="en-US" sz="1400" dirty="0"/>
              <a:t>disturbances / loss of vision / spots in vision / double vision / seeing spots or "halos" / </a:t>
            </a:r>
            <a:r>
              <a:rPr lang="en-US" sz="1400" dirty="0" smtClean="0"/>
              <a:t>nystagmus</a:t>
            </a:r>
          </a:p>
          <a:p>
            <a:r>
              <a:rPr lang="en-US" sz="1400" dirty="0" smtClean="0"/>
              <a:t>Tingling </a:t>
            </a:r>
            <a:r>
              <a:rPr lang="en-US" sz="1400" dirty="0"/>
              <a:t>/ numbness in the </a:t>
            </a:r>
            <a:r>
              <a:rPr lang="en-US" sz="1400" dirty="0" smtClean="0"/>
              <a:t>extremities</a:t>
            </a:r>
          </a:p>
          <a:p>
            <a:r>
              <a:rPr lang="en-US" sz="1400" dirty="0" smtClean="0"/>
              <a:t>General </a:t>
            </a:r>
            <a:r>
              <a:rPr lang="en-US" sz="1400" dirty="0"/>
              <a:t>imbalance / </a:t>
            </a:r>
            <a:r>
              <a:rPr lang="en-US" sz="1400" dirty="0" smtClean="0"/>
              <a:t>clumsiness</a:t>
            </a:r>
          </a:p>
          <a:p>
            <a:r>
              <a:rPr lang="en-US" sz="1400" dirty="0" smtClean="0"/>
              <a:t>Memory loss</a:t>
            </a:r>
          </a:p>
          <a:p>
            <a:r>
              <a:rPr lang="en-US" sz="1400" dirty="0" smtClean="0"/>
              <a:t>Restricted movement</a:t>
            </a:r>
          </a:p>
          <a:p>
            <a:r>
              <a:rPr lang="en-US" sz="1400" dirty="0" smtClean="0"/>
              <a:t>Intolerance </a:t>
            </a:r>
            <a:r>
              <a:rPr lang="en-US" sz="1400" dirty="0"/>
              <a:t>to bright light / difficulty adjusting to light </a:t>
            </a:r>
            <a:r>
              <a:rPr lang="en-US" sz="1400" dirty="0" smtClean="0"/>
              <a:t>change</a:t>
            </a:r>
          </a:p>
          <a:p>
            <a:r>
              <a:rPr lang="en-US" sz="1400" dirty="0" smtClean="0"/>
              <a:t>Vertigo </a:t>
            </a:r>
            <a:r>
              <a:rPr lang="en-US" sz="1400" dirty="0"/>
              <a:t>from position change or sudden </a:t>
            </a:r>
            <a:r>
              <a:rPr lang="en-US" sz="1400" dirty="0" smtClean="0"/>
              <a:t>standing</a:t>
            </a:r>
          </a:p>
          <a:p>
            <a:r>
              <a:rPr lang="en-US" sz="1400" dirty="0" smtClean="0"/>
              <a:t>Poor </a:t>
            </a:r>
            <a:r>
              <a:rPr lang="en-US" sz="1400" dirty="0"/>
              <a:t>/ degraded motor </a:t>
            </a:r>
            <a:r>
              <a:rPr lang="en-US" sz="1400" dirty="0" smtClean="0"/>
              <a:t>skills</a:t>
            </a:r>
          </a:p>
          <a:p>
            <a:r>
              <a:rPr lang="en-US" sz="1400" dirty="0" smtClean="0"/>
              <a:t>Sleep apnea </a:t>
            </a:r>
          </a:p>
        </p:txBody>
      </p:sp>
      <p:sp>
        <p:nvSpPr>
          <p:cNvPr id="4" name="TextBox 3"/>
          <p:cNvSpPr txBox="1"/>
          <p:nvPr/>
        </p:nvSpPr>
        <p:spPr>
          <a:xfrm>
            <a:off x="4572000" y="304800"/>
            <a:ext cx="3962400" cy="6494088"/>
          </a:xfrm>
          <a:prstGeom prst="rect">
            <a:avLst/>
          </a:prstGeom>
          <a:noFill/>
        </p:spPr>
        <p:txBody>
          <a:bodyPr wrap="square" rtlCol="0">
            <a:spAutoFit/>
          </a:bodyPr>
          <a:lstStyle/>
          <a:p>
            <a:r>
              <a:rPr lang="en-US" sz="800" dirty="0"/>
              <a:t> -Difficulty driving _ Difficulty negotiating </a:t>
            </a:r>
            <a:r>
              <a:rPr lang="en-US" sz="800" dirty="0" err="1"/>
              <a:t>steps,Pressure</a:t>
            </a:r>
            <a:r>
              <a:rPr lang="en-US" sz="800" dirty="0"/>
              <a:t> / pain in the neck _ Pressure / pain behind the eyes (soreness in the eyeballs) _ Back pain _ Neck spasms _ Insomnia _ Ringing in ears (like the tone heard in a hearing test) _ Swaying _ Pain when changing position _ Tingling / crawling feeling on scalp _ Intolerance to loud / confusing sounds	 _ Decreased sensitivity to temperature _ Pain &amp; tension along ear / eye / jawline _ Difficulty swallowing / lump in throat / sore throat / swollen lymph nodes _ Drooling _ Spontaneous vertigo _ Hand tremors _ Poor blood circulation / cold hands &amp; feet _ Sinus / mucous problems _ Sleep apnea _ Decreased muscle tone _ Pressure in ears / ears feel stopped up _ Nausea _ Difficulty reading / focusing on text _ Depth perception problems _ Burning sensation in extremities / shoulder blades _ Menstrual problems / severe cramping during period _ Fluid-like sound in ears (like water running) _ Loss of sexual interest / lack of sensation in pelvic area _ Pulling sensation while sitting / standing _ Intense itchiness w/profuse sweating _ Slurred speech _ Gag reflex problems / lack of gag reflex _ Pressure / tightness in chest _ Loss of bladder control _ Frequent urination _ Dehydration / excessive thirst _ Electric like burning sensations _ Unequal pupil size _ Loss of taste _ Popping / cracking sounds in neck or upper back when stretching _ Dizziness _ Loss of smell / problems with sense of smell _ Dry skin and lips _ Sudden / abrupt changes in blood pressure due to awkward position of head _ Hiccups associated with drinking carbonated beverages _ Skin problems Other: migraines, </a:t>
            </a:r>
            <a:r>
              <a:rPr lang="en-US" sz="800" dirty="0" err="1"/>
              <a:t>oscillopsia</a:t>
            </a:r>
            <a:r>
              <a:rPr lang="en-US" sz="800" dirty="0"/>
              <a:t>, lump in throat, </a:t>
            </a:r>
            <a:r>
              <a:rPr lang="en-US" sz="800" dirty="0" err="1"/>
              <a:t>colour</a:t>
            </a:r>
            <a:r>
              <a:rPr lang="en-US" sz="800" dirty="0"/>
              <a:t> blindness, albinism, visual floaters, astigmatism, thinning hair, hear heartbeat in ears, throat closes when lying flat, vomit in sleep, swollen face, low body temperature, low blood pressure, legs feel heavy, "strangling" feeling, "floating" sensation, thickening of finger joints.</a:t>
            </a:r>
            <a:endParaRPr lang="nb-NO" sz="800" dirty="0"/>
          </a:p>
          <a:p>
            <a:endParaRPr lang="en-US" sz="800" dirty="0"/>
          </a:p>
        </p:txBody>
      </p:sp>
    </p:spTree>
    <p:extLst>
      <p:ext uri="{BB962C8B-B14F-4D97-AF65-F5344CB8AC3E}">
        <p14:creationId xmlns:p14="http://schemas.microsoft.com/office/powerpoint/2010/main" val="2919909617"/>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a:t>Cavalier King Charles </a:t>
            </a:r>
            <a:r>
              <a:rPr lang="fr-FR" dirty="0" err="1" smtClean="0"/>
              <a:t>Spaniel</a:t>
            </a:r>
            <a:r>
              <a:rPr lang="fr-FR" dirty="0"/>
              <a:t> </a:t>
            </a:r>
            <a:r>
              <a:rPr lang="fr-FR" dirty="0" smtClean="0"/>
              <a:t>(about 50% have </a:t>
            </a:r>
            <a:r>
              <a:rPr lang="fr-FR" dirty="0" err="1" smtClean="0"/>
              <a:t>syringomyelia</a:t>
            </a:r>
            <a:r>
              <a:rPr lang="fr-FR" dirty="0" smtClean="0"/>
              <a:t>)</a:t>
            </a:r>
            <a:endParaRPr lang="en-US" dirty="0"/>
          </a:p>
        </p:txBody>
      </p:sp>
      <p:pic>
        <p:nvPicPr>
          <p:cNvPr id="4" name="Content Placeholder 3" descr="55520-cavalier-king-charles-spaniel-puppies.jpg"/>
          <p:cNvPicPr>
            <a:picLocks noGrp="1" noChangeAspect="1"/>
          </p:cNvPicPr>
          <p:nvPr>
            <p:ph idx="1"/>
          </p:nvPr>
        </p:nvPicPr>
        <p:blipFill>
          <a:blip r:embed="rId2" cstate="print">
            <a:extLst>
              <a:ext uri="{28A0092B-C50C-407E-A947-70E740481C1C}">
                <a14:useLocalDpi xmlns:a14="http://schemas.microsoft.com/office/drawing/2010/main" val="0"/>
              </a:ext>
            </a:extLst>
          </a:blip>
          <a:srcRect t="8989" b="8989"/>
          <a:stretch>
            <a:fillRect/>
          </a:stretch>
        </p:blipFill>
        <p:spPr/>
      </p:pic>
    </p:spTree>
    <p:extLst>
      <p:ext uri="{BB962C8B-B14F-4D97-AF65-F5344CB8AC3E}">
        <p14:creationId xmlns:p14="http://schemas.microsoft.com/office/powerpoint/2010/main" val="4090678373"/>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 reconstruct the SAS and ventricles from MR-images using the level set method (VMTK)</a:t>
            </a:r>
            <a:endParaRPr lang="en-US" dirty="0"/>
          </a:p>
        </p:txBody>
      </p:sp>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4648200" y="1676400"/>
            <a:ext cx="3573497" cy="3962400"/>
          </a:xfr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2000" y="1665514"/>
            <a:ext cx="3646875" cy="3962400"/>
          </a:xfrm>
          <a:prstGeom prst="rect">
            <a:avLst/>
          </a:prstGeom>
        </p:spPr>
      </p:pic>
      <p:sp>
        <p:nvSpPr>
          <p:cNvPr id="7" name="TextBox 6"/>
          <p:cNvSpPr txBox="1"/>
          <p:nvPr/>
        </p:nvSpPr>
        <p:spPr>
          <a:xfrm>
            <a:off x="1524000" y="5791200"/>
            <a:ext cx="1447800" cy="369332"/>
          </a:xfrm>
          <a:prstGeom prst="rect">
            <a:avLst/>
          </a:prstGeom>
          <a:noFill/>
        </p:spPr>
        <p:txBody>
          <a:bodyPr wrap="square" rtlCol="0">
            <a:spAutoFit/>
          </a:bodyPr>
          <a:lstStyle/>
          <a:p>
            <a:r>
              <a:rPr lang="en-US" dirty="0" smtClean="0"/>
              <a:t>Volunteer </a:t>
            </a:r>
            <a:endParaRPr lang="en-US" dirty="0"/>
          </a:p>
        </p:txBody>
      </p:sp>
      <p:sp>
        <p:nvSpPr>
          <p:cNvPr id="9" name="TextBox 8"/>
          <p:cNvSpPr txBox="1"/>
          <p:nvPr/>
        </p:nvSpPr>
        <p:spPr>
          <a:xfrm>
            <a:off x="5562600" y="5791200"/>
            <a:ext cx="1219200" cy="369332"/>
          </a:xfrm>
          <a:prstGeom prst="rect">
            <a:avLst/>
          </a:prstGeom>
          <a:noFill/>
        </p:spPr>
        <p:txBody>
          <a:bodyPr wrap="square" rtlCol="0">
            <a:spAutoFit/>
          </a:bodyPr>
          <a:lstStyle/>
          <a:p>
            <a:r>
              <a:rPr lang="en-US" dirty="0" smtClean="0"/>
              <a:t>Patient </a:t>
            </a:r>
            <a:endParaRPr lang="en-US" dirty="0"/>
          </a:p>
        </p:txBody>
      </p:sp>
    </p:spTree>
    <p:extLst>
      <p:ext uri="{BB962C8B-B14F-4D97-AF65-F5344CB8AC3E}">
        <p14:creationId xmlns:p14="http://schemas.microsoft.com/office/powerpoint/2010/main" val="3733058555"/>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dirty="0" smtClean="0"/>
              <a:t>The Cerebrospinal fluid </a:t>
            </a:r>
            <a:r>
              <a:rPr lang="nb-NO" dirty="0" err="1" smtClean="0"/>
              <a:t>flow</a:t>
            </a:r>
            <a:r>
              <a:rPr lang="nb-NO" dirty="0" smtClean="0"/>
              <a:t> is ´</a:t>
            </a:r>
            <a:r>
              <a:rPr lang="nb-NO" dirty="0" err="1" smtClean="0"/>
              <a:t>hyperkinetic</a:t>
            </a:r>
            <a:r>
              <a:rPr lang="nb-NO" dirty="0" smtClean="0"/>
              <a:t>´-- </a:t>
            </a:r>
            <a:r>
              <a:rPr lang="nb-NO" dirty="0" err="1" smtClean="0"/>
              <a:t>with</a:t>
            </a:r>
            <a:r>
              <a:rPr lang="nb-NO" dirty="0" smtClean="0"/>
              <a:t> </a:t>
            </a:r>
            <a:r>
              <a:rPr lang="nb-NO" dirty="0" err="1" smtClean="0"/>
              <a:t>abnormally</a:t>
            </a:r>
            <a:r>
              <a:rPr lang="nb-NO" dirty="0" smtClean="0"/>
              <a:t> </a:t>
            </a:r>
            <a:r>
              <a:rPr lang="nb-NO" dirty="0" err="1" smtClean="0"/>
              <a:t>high</a:t>
            </a:r>
            <a:r>
              <a:rPr lang="nb-NO" dirty="0" smtClean="0"/>
              <a:t> </a:t>
            </a:r>
            <a:r>
              <a:rPr lang="nb-NO" dirty="0" err="1" smtClean="0"/>
              <a:t>velocities</a:t>
            </a:r>
            <a:r>
              <a:rPr lang="nb-NO" dirty="0" smtClean="0"/>
              <a:t> and </a:t>
            </a:r>
            <a:r>
              <a:rPr lang="nb-NO" dirty="0" err="1" smtClean="0"/>
              <a:t>pressure</a:t>
            </a:r>
            <a:r>
              <a:rPr lang="nb-NO" dirty="0" smtClean="0"/>
              <a:t> gradients </a:t>
            </a:r>
            <a:endParaRPr lang="nb-NO" dirty="0"/>
          </a:p>
        </p:txBody>
      </p:sp>
      <p:sp>
        <p:nvSpPr>
          <p:cNvPr id="3" name="Content Placeholder 2"/>
          <p:cNvSpPr>
            <a:spLocks noGrp="1"/>
          </p:cNvSpPr>
          <p:nvPr>
            <p:ph idx="1"/>
          </p:nvPr>
        </p:nvSpPr>
        <p:spPr/>
        <p:txBody>
          <a:bodyPr/>
          <a:lstStyle/>
          <a:p>
            <a:endParaRPr lang="nb-NO" dirty="0" smtClean="0"/>
          </a:p>
          <a:p>
            <a:r>
              <a:rPr lang="nb-NO" dirty="0" smtClean="0"/>
              <a:t>Cerebrospinal fluid is basically water </a:t>
            </a:r>
          </a:p>
          <a:p>
            <a:pPr marL="0" indent="0">
              <a:buNone/>
            </a:pPr>
            <a:r>
              <a:rPr lang="nb-NO" dirty="0" smtClean="0"/>
              <a:t>  (and so is the extra-cellular fluid)</a:t>
            </a:r>
          </a:p>
          <a:p>
            <a:r>
              <a:rPr lang="nb-NO" dirty="0" smtClean="0"/>
              <a:t>Reynolds number ~ 100-500</a:t>
            </a:r>
          </a:p>
          <a:p>
            <a:r>
              <a:rPr lang="nb-NO" dirty="0" smtClean="0"/>
              <a:t>Womersly number ~ 1-5</a:t>
            </a:r>
          </a:p>
          <a:p>
            <a:r>
              <a:rPr lang="nb-NO" dirty="0" smtClean="0"/>
              <a:t>Structures of mm scale</a:t>
            </a:r>
          </a:p>
          <a:p>
            <a:r>
              <a:rPr lang="nb-NO" dirty="0" smtClean="0"/>
              <a:t>The complete compartment is around 1m long</a:t>
            </a:r>
          </a:p>
          <a:p>
            <a:r>
              <a:rPr lang="nb-NO" dirty="0" smtClean="0"/>
              <a:t>Around 1 cm^3 flows up and down per second</a:t>
            </a:r>
          </a:p>
          <a:p>
            <a:r>
              <a:rPr lang="nb-NO" dirty="0" smtClean="0"/>
              <a:t>Driven by the pulsation of brain, arteries and veins</a:t>
            </a:r>
          </a:p>
          <a:p>
            <a:r>
              <a:rPr lang="nb-NO" dirty="0" smtClean="0"/>
              <a:t>Interacts with tissue –  rigid motion, deformation and porous media flow </a:t>
            </a:r>
            <a:endParaRPr lang="nb-NO" dirty="0"/>
          </a:p>
        </p:txBody>
      </p:sp>
    </p:spTree>
    <p:extLst>
      <p:ext uri="{BB962C8B-B14F-4D97-AF65-F5344CB8AC3E}">
        <p14:creationId xmlns:p14="http://schemas.microsoft.com/office/powerpoint/2010/main" val="2119259855"/>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title"/>
          </p:nvPr>
        </p:nvSpPr>
        <p:spPr>
          <a:xfrm>
            <a:off x="381000" y="274638"/>
            <a:ext cx="8686800" cy="868362"/>
          </a:xfrm>
        </p:spPr>
        <p:txBody>
          <a:bodyPr/>
          <a:lstStyle/>
          <a:p>
            <a:r>
              <a:rPr lang="en-GB" dirty="0" smtClean="0"/>
              <a:t>We simulated pulsatile flow through the 4</a:t>
            </a:r>
            <a:r>
              <a:rPr lang="en-GB" baseline="30000" dirty="0" smtClean="0"/>
              <a:t>th</a:t>
            </a:r>
            <a:r>
              <a:rPr lang="en-GB" dirty="0" smtClean="0"/>
              <a:t> ventricle and CSF space in one control and two </a:t>
            </a:r>
            <a:r>
              <a:rPr lang="en-GB" dirty="0" err="1" smtClean="0"/>
              <a:t>Chiari</a:t>
            </a:r>
            <a:r>
              <a:rPr lang="en-GB" dirty="0" smtClean="0"/>
              <a:t> patients</a:t>
            </a:r>
          </a:p>
        </p:txBody>
      </p:sp>
      <p:sp>
        <p:nvSpPr>
          <p:cNvPr id="4" name="Rectangle 3"/>
          <p:cNvSpPr/>
          <p:nvPr/>
        </p:nvSpPr>
        <p:spPr>
          <a:xfrm>
            <a:off x="3018064" y="2710543"/>
            <a:ext cx="533400" cy="228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2286000" y="5892225"/>
            <a:ext cx="1600200" cy="584775"/>
          </a:xfrm>
          <a:prstGeom prst="rect">
            <a:avLst/>
          </a:prstGeom>
          <a:noFill/>
        </p:spPr>
        <p:txBody>
          <a:bodyPr wrap="square" rtlCol="0">
            <a:spAutoFit/>
          </a:bodyPr>
          <a:lstStyle/>
          <a:p>
            <a:r>
              <a:rPr lang="en-US" sz="3200" dirty="0" smtClean="0"/>
              <a:t>Control</a:t>
            </a:r>
            <a:endParaRPr lang="en-US" dirty="0"/>
          </a:p>
        </p:txBody>
      </p:sp>
      <p:pic>
        <p:nvPicPr>
          <p:cNvPr id="6" name="velocity_vol1_warp.mp4">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1190625" y="1214438"/>
            <a:ext cx="6124575" cy="4593431"/>
          </a:xfrm>
        </p:spPr>
      </p:pic>
      <p:sp>
        <p:nvSpPr>
          <p:cNvPr id="2" name="TextBox 1"/>
          <p:cNvSpPr txBox="1"/>
          <p:nvPr/>
        </p:nvSpPr>
        <p:spPr>
          <a:xfrm>
            <a:off x="4038600" y="5498068"/>
            <a:ext cx="2133918" cy="369332"/>
          </a:xfrm>
          <a:prstGeom prst="rect">
            <a:avLst/>
          </a:prstGeom>
          <a:noFill/>
        </p:spPr>
        <p:txBody>
          <a:bodyPr wrap="none" rtlCol="0">
            <a:spAutoFit/>
          </a:bodyPr>
          <a:lstStyle/>
          <a:p>
            <a:r>
              <a:rPr lang="nb-NO" dirty="0" smtClean="0"/>
              <a:t>By Karen Støverud</a:t>
            </a:r>
            <a:endParaRPr lang="nb-NO" dirty="0"/>
          </a:p>
        </p:txBody>
      </p:sp>
    </p:spTree>
    <p:extLst>
      <p:ext uri="{BB962C8B-B14F-4D97-AF65-F5344CB8AC3E}">
        <p14:creationId xmlns:p14="http://schemas.microsoft.com/office/powerpoint/2010/main" val="1545161884"/>
      </p:ext>
    </p:extLst>
  </p:cSld>
  <p:clrMapOvr>
    <a:masterClrMapping/>
  </p:clrMapOvr>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bwMode="auto">
          <a:xfrm>
            <a:off x="228600" y="274638"/>
            <a:ext cx="8763000" cy="868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2800" kern="1200">
                <a:solidFill>
                  <a:srgbClr val="9A090C"/>
                </a:solidFill>
                <a:latin typeface="HelveticaNeueLT Std" pitchFamily="34" charset="0"/>
                <a:ea typeface="+mj-ea"/>
                <a:cs typeface="+mj-cs"/>
              </a:defRPr>
            </a:lvl1pPr>
            <a:lvl2pPr algn="l" rtl="0" eaLnBrk="1" fontAlgn="base" hangingPunct="1">
              <a:spcBef>
                <a:spcPct val="0"/>
              </a:spcBef>
              <a:spcAft>
                <a:spcPct val="0"/>
              </a:spcAft>
              <a:defRPr sz="2800">
                <a:solidFill>
                  <a:srgbClr val="9A090C"/>
                </a:solidFill>
                <a:latin typeface="HelveticaNeueLT Std" pitchFamily="34" charset="0"/>
              </a:defRPr>
            </a:lvl2pPr>
            <a:lvl3pPr algn="l" rtl="0" eaLnBrk="1" fontAlgn="base" hangingPunct="1">
              <a:spcBef>
                <a:spcPct val="0"/>
              </a:spcBef>
              <a:spcAft>
                <a:spcPct val="0"/>
              </a:spcAft>
              <a:defRPr sz="2800">
                <a:solidFill>
                  <a:srgbClr val="9A090C"/>
                </a:solidFill>
                <a:latin typeface="HelveticaNeueLT Std" pitchFamily="34" charset="0"/>
              </a:defRPr>
            </a:lvl3pPr>
            <a:lvl4pPr algn="l" rtl="0" eaLnBrk="1" fontAlgn="base" hangingPunct="1">
              <a:spcBef>
                <a:spcPct val="0"/>
              </a:spcBef>
              <a:spcAft>
                <a:spcPct val="0"/>
              </a:spcAft>
              <a:defRPr sz="2800">
                <a:solidFill>
                  <a:srgbClr val="9A090C"/>
                </a:solidFill>
                <a:latin typeface="HelveticaNeueLT Std" pitchFamily="34" charset="0"/>
              </a:defRPr>
            </a:lvl4pPr>
            <a:lvl5pPr algn="l" rtl="0" eaLnBrk="1" fontAlgn="base" hangingPunct="1">
              <a:spcBef>
                <a:spcPct val="0"/>
              </a:spcBef>
              <a:spcAft>
                <a:spcPct val="0"/>
              </a:spcAft>
              <a:defRPr sz="2800">
                <a:solidFill>
                  <a:srgbClr val="9A090C"/>
                </a:solidFill>
                <a:latin typeface="HelveticaNeueLT Std" pitchFamily="34" charset="0"/>
              </a:defRPr>
            </a:lvl5pPr>
            <a:lvl6pPr marL="457200" algn="l" rtl="0" eaLnBrk="1" fontAlgn="base" hangingPunct="1">
              <a:spcBef>
                <a:spcPct val="0"/>
              </a:spcBef>
              <a:spcAft>
                <a:spcPct val="0"/>
              </a:spcAft>
              <a:defRPr sz="2800">
                <a:solidFill>
                  <a:srgbClr val="9A090C"/>
                </a:solidFill>
                <a:latin typeface="Helvetica"/>
              </a:defRPr>
            </a:lvl6pPr>
            <a:lvl7pPr marL="914400" algn="l" rtl="0" eaLnBrk="1" fontAlgn="base" hangingPunct="1">
              <a:spcBef>
                <a:spcPct val="0"/>
              </a:spcBef>
              <a:spcAft>
                <a:spcPct val="0"/>
              </a:spcAft>
              <a:defRPr sz="2800">
                <a:solidFill>
                  <a:srgbClr val="9A090C"/>
                </a:solidFill>
                <a:latin typeface="Helvetica"/>
              </a:defRPr>
            </a:lvl7pPr>
            <a:lvl8pPr marL="1371600" algn="l" rtl="0" eaLnBrk="1" fontAlgn="base" hangingPunct="1">
              <a:spcBef>
                <a:spcPct val="0"/>
              </a:spcBef>
              <a:spcAft>
                <a:spcPct val="0"/>
              </a:spcAft>
              <a:defRPr sz="2800">
                <a:solidFill>
                  <a:srgbClr val="9A090C"/>
                </a:solidFill>
                <a:latin typeface="Helvetica"/>
              </a:defRPr>
            </a:lvl8pPr>
            <a:lvl9pPr marL="1828800" algn="l" rtl="0" eaLnBrk="1" fontAlgn="base" hangingPunct="1">
              <a:spcBef>
                <a:spcPct val="0"/>
              </a:spcBef>
              <a:spcAft>
                <a:spcPct val="0"/>
              </a:spcAft>
              <a:defRPr sz="2800">
                <a:solidFill>
                  <a:srgbClr val="9A090C"/>
                </a:solidFill>
                <a:latin typeface="Helvetica"/>
              </a:defRPr>
            </a:lvl9pPr>
          </a:lstStyle>
          <a:p>
            <a:r>
              <a:rPr lang="en-GB" dirty="0" smtClean="0"/>
              <a:t>We simulated pulsatile flow through the 4</a:t>
            </a:r>
            <a:r>
              <a:rPr lang="en-GB" baseline="30000" dirty="0" smtClean="0"/>
              <a:t>th</a:t>
            </a:r>
            <a:r>
              <a:rPr lang="en-GB" dirty="0" smtClean="0"/>
              <a:t> ventricle and CSF space in one control and two </a:t>
            </a:r>
            <a:r>
              <a:rPr lang="en-GB" dirty="0" err="1" smtClean="0"/>
              <a:t>Chiari</a:t>
            </a:r>
            <a:r>
              <a:rPr lang="en-GB" dirty="0" smtClean="0"/>
              <a:t> patients</a:t>
            </a:r>
          </a:p>
        </p:txBody>
      </p:sp>
      <p:sp>
        <p:nvSpPr>
          <p:cNvPr id="6" name="TextBox 5"/>
          <p:cNvSpPr txBox="1"/>
          <p:nvPr/>
        </p:nvSpPr>
        <p:spPr>
          <a:xfrm>
            <a:off x="609600" y="5968424"/>
            <a:ext cx="7620000" cy="584776"/>
          </a:xfrm>
          <a:prstGeom prst="rect">
            <a:avLst/>
          </a:prstGeom>
          <a:noFill/>
        </p:spPr>
        <p:txBody>
          <a:bodyPr wrap="square" rtlCol="0">
            <a:spAutoFit/>
          </a:bodyPr>
          <a:lstStyle/>
          <a:p>
            <a:r>
              <a:rPr lang="en-US" sz="3200" dirty="0" smtClean="0"/>
              <a:t>Patient with severe </a:t>
            </a:r>
            <a:r>
              <a:rPr lang="en-US" sz="3200" dirty="0" err="1" smtClean="0"/>
              <a:t>Chiari</a:t>
            </a:r>
            <a:r>
              <a:rPr lang="en-US" sz="3200" dirty="0" smtClean="0"/>
              <a:t> malformation</a:t>
            </a:r>
            <a:endParaRPr lang="en-US" dirty="0"/>
          </a:p>
        </p:txBody>
      </p:sp>
      <p:pic>
        <p:nvPicPr>
          <p:cNvPr id="3" name="velocity_p4_warp.mp4">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1190625" y="1214439"/>
            <a:ext cx="6581775" cy="4424362"/>
          </a:xfrm>
        </p:spPr>
      </p:pic>
      <p:sp>
        <p:nvSpPr>
          <p:cNvPr id="7" name="TextBox 6"/>
          <p:cNvSpPr txBox="1"/>
          <p:nvPr/>
        </p:nvSpPr>
        <p:spPr>
          <a:xfrm>
            <a:off x="3962400" y="5257800"/>
            <a:ext cx="2133918" cy="369332"/>
          </a:xfrm>
          <a:prstGeom prst="rect">
            <a:avLst/>
          </a:prstGeom>
          <a:noFill/>
        </p:spPr>
        <p:txBody>
          <a:bodyPr wrap="none" rtlCol="0">
            <a:spAutoFit/>
          </a:bodyPr>
          <a:lstStyle/>
          <a:p>
            <a:r>
              <a:rPr lang="nb-NO" dirty="0" smtClean="0"/>
              <a:t>By Karen Støverud</a:t>
            </a:r>
            <a:endParaRPr lang="nb-NO" dirty="0"/>
          </a:p>
        </p:txBody>
      </p:sp>
    </p:spTree>
    <p:extLst>
      <p:ext uri="{BB962C8B-B14F-4D97-AF65-F5344CB8AC3E}">
        <p14:creationId xmlns:p14="http://schemas.microsoft.com/office/powerpoint/2010/main" val="344930165"/>
      </p:ext>
    </p:extLst>
  </p:cSld>
  <p:clrMapOvr>
    <a:masterClrMapping/>
  </p:clrMapOvr>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dirty="0" smtClean="0"/>
              <a:t>Main </a:t>
            </a:r>
            <a:r>
              <a:rPr lang="nb-NO" dirty="0" err="1" smtClean="0"/>
              <a:t>results</a:t>
            </a:r>
            <a:r>
              <a:rPr lang="nb-NO" dirty="0" smtClean="0"/>
              <a:t> from CFD </a:t>
            </a:r>
            <a:r>
              <a:rPr lang="nb-NO" dirty="0" err="1" smtClean="0"/>
              <a:t>simulations</a:t>
            </a:r>
            <a:endParaRPr lang="nb-NO" dirty="0"/>
          </a:p>
        </p:txBody>
      </p:sp>
      <p:sp>
        <p:nvSpPr>
          <p:cNvPr id="3" name="Content Placeholder 2"/>
          <p:cNvSpPr>
            <a:spLocks noGrp="1"/>
          </p:cNvSpPr>
          <p:nvPr>
            <p:ph idx="1"/>
          </p:nvPr>
        </p:nvSpPr>
        <p:spPr>
          <a:xfrm>
            <a:off x="457200" y="5105400"/>
            <a:ext cx="8229600" cy="1181120"/>
          </a:xfrm>
        </p:spPr>
        <p:txBody>
          <a:bodyPr>
            <a:normAutofit fontScale="55000" lnSpcReduction="20000"/>
          </a:bodyPr>
          <a:lstStyle/>
          <a:p>
            <a:endParaRPr lang="nb-NO" dirty="0" smtClean="0"/>
          </a:p>
          <a:p>
            <a:r>
              <a:rPr lang="nb-NO" dirty="0" err="1" smtClean="0"/>
              <a:t>Pressure</a:t>
            </a:r>
            <a:r>
              <a:rPr lang="nb-NO" dirty="0" smtClean="0"/>
              <a:t> </a:t>
            </a:r>
            <a:r>
              <a:rPr lang="nb-NO" dirty="0" err="1" smtClean="0"/>
              <a:t>drop</a:t>
            </a:r>
            <a:r>
              <a:rPr lang="nb-NO" dirty="0" smtClean="0"/>
              <a:t> : 2-3 as </a:t>
            </a:r>
            <a:r>
              <a:rPr lang="nb-NO" dirty="0" err="1" smtClean="0"/>
              <a:t>high</a:t>
            </a:r>
            <a:r>
              <a:rPr lang="nb-NO" dirty="0" smtClean="0"/>
              <a:t> in </a:t>
            </a:r>
            <a:r>
              <a:rPr lang="nb-NO" dirty="0" err="1" smtClean="0"/>
              <a:t>Chiari</a:t>
            </a:r>
            <a:r>
              <a:rPr lang="nb-NO" dirty="0" smtClean="0"/>
              <a:t> </a:t>
            </a:r>
            <a:r>
              <a:rPr lang="nb-NO" dirty="0" err="1" smtClean="0"/>
              <a:t>patients</a:t>
            </a:r>
            <a:endParaRPr lang="nb-NO" dirty="0" smtClean="0"/>
          </a:p>
          <a:p>
            <a:r>
              <a:rPr lang="nb-NO" dirty="0" err="1" smtClean="0"/>
              <a:t>Velocities</a:t>
            </a:r>
            <a:r>
              <a:rPr lang="nb-NO" dirty="0" smtClean="0"/>
              <a:t> </a:t>
            </a:r>
            <a:r>
              <a:rPr lang="nb-NO" dirty="0" err="1" smtClean="0"/>
              <a:t>were</a:t>
            </a:r>
            <a:r>
              <a:rPr lang="nb-NO" dirty="0" smtClean="0"/>
              <a:t> up to 15 times </a:t>
            </a:r>
            <a:r>
              <a:rPr lang="nb-NO" dirty="0" err="1" smtClean="0"/>
              <a:t>higher</a:t>
            </a:r>
            <a:endParaRPr lang="nb-NO" dirty="0" smtClean="0"/>
          </a:p>
          <a:p>
            <a:r>
              <a:rPr lang="nb-NO" dirty="0" err="1" smtClean="0"/>
              <a:t>Flux</a:t>
            </a:r>
            <a:r>
              <a:rPr lang="nb-NO" dirty="0" smtClean="0"/>
              <a:t> </a:t>
            </a:r>
            <a:r>
              <a:rPr lang="nb-NO" dirty="0" err="1" smtClean="0"/>
              <a:t>almost</a:t>
            </a:r>
            <a:r>
              <a:rPr lang="nb-NO" dirty="0" smtClean="0"/>
              <a:t> </a:t>
            </a:r>
            <a:r>
              <a:rPr lang="nb-NO" dirty="0" err="1" smtClean="0"/>
              <a:t>the</a:t>
            </a:r>
            <a:r>
              <a:rPr lang="nb-NO" dirty="0" smtClean="0"/>
              <a:t> same</a:t>
            </a:r>
          </a:p>
          <a:p>
            <a:r>
              <a:rPr lang="nb-NO" dirty="0" err="1" smtClean="0"/>
              <a:t>Phase</a:t>
            </a:r>
            <a:r>
              <a:rPr lang="nb-NO" dirty="0"/>
              <a:t> </a:t>
            </a:r>
            <a:r>
              <a:rPr lang="nb-NO" dirty="0" err="1" smtClean="0"/>
              <a:t>difference</a:t>
            </a:r>
            <a:r>
              <a:rPr lang="nb-NO" dirty="0" smtClean="0"/>
              <a:t> </a:t>
            </a:r>
            <a:r>
              <a:rPr lang="nb-NO" dirty="0" err="1" smtClean="0"/>
              <a:t>between</a:t>
            </a:r>
            <a:r>
              <a:rPr lang="nb-NO" dirty="0" smtClean="0"/>
              <a:t> </a:t>
            </a:r>
            <a:r>
              <a:rPr lang="nb-NO" dirty="0" err="1" smtClean="0"/>
              <a:t>patients</a:t>
            </a:r>
            <a:r>
              <a:rPr lang="nb-NO" dirty="0" smtClean="0"/>
              <a:t> and normals</a:t>
            </a:r>
          </a:p>
          <a:p>
            <a:endParaRPr lang="nb-NO" dirty="0" smtClean="0"/>
          </a:p>
          <a:p>
            <a:endParaRPr lang="nb-NO" dirty="0" smtClean="0"/>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835" r="2835"/>
          <a:stretch/>
        </p:blipFill>
        <p:spPr bwMode="auto">
          <a:xfrm>
            <a:off x="4444230" y="1752600"/>
            <a:ext cx="4775970" cy="4572000"/>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5"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352" y="1524000"/>
            <a:ext cx="4622799" cy="3200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p:cNvSpPr txBox="1"/>
          <p:nvPr/>
        </p:nvSpPr>
        <p:spPr>
          <a:xfrm>
            <a:off x="1623468" y="4355068"/>
            <a:ext cx="967332" cy="369332"/>
          </a:xfrm>
          <a:prstGeom prst="rect">
            <a:avLst/>
          </a:prstGeom>
          <a:noFill/>
        </p:spPr>
        <p:txBody>
          <a:bodyPr wrap="none" rtlCol="0">
            <a:spAutoFit/>
          </a:bodyPr>
          <a:lstStyle/>
          <a:p>
            <a:r>
              <a:rPr lang="en-US" dirty="0" smtClean="0"/>
              <a:t>Healthy </a:t>
            </a:r>
            <a:endParaRPr lang="en-US" dirty="0"/>
          </a:p>
        </p:txBody>
      </p:sp>
      <p:sp>
        <p:nvSpPr>
          <p:cNvPr id="7" name="TextBox 6"/>
          <p:cNvSpPr txBox="1"/>
          <p:nvPr/>
        </p:nvSpPr>
        <p:spPr>
          <a:xfrm>
            <a:off x="5962847" y="5867400"/>
            <a:ext cx="1352353" cy="369332"/>
          </a:xfrm>
          <a:prstGeom prst="rect">
            <a:avLst/>
          </a:prstGeom>
          <a:noFill/>
        </p:spPr>
        <p:txBody>
          <a:bodyPr wrap="none" rtlCol="0">
            <a:spAutoFit/>
          </a:bodyPr>
          <a:lstStyle/>
          <a:p>
            <a:r>
              <a:rPr lang="en-US" dirty="0" smtClean="0"/>
              <a:t>Not healthy</a:t>
            </a:r>
            <a:endParaRPr lang="en-US" dirty="0"/>
          </a:p>
        </p:txBody>
      </p:sp>
    </p:spTree>
    <p:extLst>
      <p:ext uri="{BB962C8B-B14F-4D97-AF65-F5344CB8AC3E}">
        <p14:creationId xmlns:p14="http://schemas.microsoft.com/office/powerpoint/2010/main" val="2738285210"/>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213.9"/>
</p:tagLst>
</file>

<file path=ppt/theme/theme1.xml><?xml version="1.0" encoding="utf-8"?>
<a:theme xmlns:a="http://schemas.openxmlformats.org/drawingml/2006/main" name="CBC_powerpoint_mal">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CBC_powerpoint_mal</Template>
  <TotalTime>5559</TotalTime>
  <Words>1016</Words>
  <Application>Microsoft Macintosh PowerPoint</Application>
  <PresentationFormat>On-screen Show (4:3)</PresentationFormat>
  <Paragraphs>91</Paragraphs>
  <Slides>12</Slides>
  <Notes>5</Notes>
  <HiddenSlides>1</HiddenSlides>
  <MMClips>3</MMClips>
  <ScaleCrop>false</ScaleCrop>
  <HeadingPairs>
    <vt:vector size="4" baseType="variant">
      <vt:variant>
        <vt:lpstr>Theme</vt:lpstr>
      </vt:variant>
      <vt:variant>
        <vt:i4>1</vt:i4>
      </vt:variant>
      <vt:variant>
        <vt:lpstr>Slide Titles</vt:lpstr>
      </vt:variant>
      <vt:variant>
        <vt:i4>12</vt:i4>
      </vt:variant>
    </vt:vector>
  </HeadingPairs>
  <TitlesOfParts>
    <vt:vector size="13" baseType="lpstr">
      <vt:lpstr>CBC_powerpoint_mal</vt:lpstr>
      <vt:lpstr>Chiari I is a medical condition where part of the brain is displaced into the spinal canal</vt:lpstr>
      <vt:lpstr>A healthy person and a Chiari patient with syrinxes</vt:lpstr>
      <vt:lpstr>Chiari Symptoms </vt:lpstr>
      <vt:lpstr>Cavalier King Charles Spaniel (about 50% have syringomyelia)</vt:lpstr>
      <vt:lpstr>We reconstruct the SAS and ventricles from MR-images using the level set method (VMTK)</vt:lpstr>
      <vt:lpstr>The Cerebrospinal fluid flow is ´hyperkinetic´-- with abnormally high velocities and pressure gradients </vt:lpstr>
      <vt:lpstr>We simulated pulsatile flow through the 4th ventricle and CSF space in one control and two Chiari patients</vt:lpstr>
      <vt:lpstr>PowerPoint Presentation</vt:lpstr>
      <vt:lpstr>Main results from CFD simulations</vt:lpstr>
      <vt:lpstr>LBM simulations</vt:lpstr>
      <vt:lpstr>PowerPoint Presentation</vt:lpstr>
      <vt:lpstr>Further reading</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Karen</dc:creator>
  <cp:lastModifiedBy>Kent-Andre Mardal</cp:lastModifiedBy>
  <cp:revision>150</cp:revision>
  <dcterms:created xsi:type="dcterms:W3CDTF">2014-02-19T16:59:50Z</dcterms:created>
  <dcterms:modified xsi:type="dcterms:W3CDTF">2021-01-12T18:55:28Z</dcterms:modified>
</cp:coreProperties>
</file>